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9"/>
  </p:notesMasterIdLst>
  <p:sldIdLst>
    <p:sldId id="256" r:id="rId2"/>
    <p:sldId id="257" r:id="rId3"/>
    <p:sldId id="269" r:id="rId4"/>
    <p:sldId id="271" r:id="rId5"/>
    <p:sldId id="270" r:id="rId6"/>
    <p:sldId id="258" r:id="rId7"/>
    <p:sldId id="259" r:id="rId8"/>
    <p:sldId id="275" r:id="rId9"/>
    <p:sldId id="260" r:id="rId10"/>
    <p:sldId id="406" r:id="rId11"/>
    <p:sldId id="261" r:id="rId12"/>
    <p:sldId id="421" r:id="rId13"/>
    <p:sldId id="424" r:id="rId14"/>
    <p:sldId id="425" r:id="rId15"/>
    <p:sldId id="422" r:id="rId16"/>
    <p:sldId id="423" r:id="rId17"/>
    <p:sldId id="42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316" autoAdjust="0"/>
  </p:normalViewPr>
  <p:slideViewPr>
    <p:cSldViewPr>
      <p:cViewPr varScale="1">
        <p:scale>
          <a:sx n="69" d="100"/>
          <a:sy n="69" d="100"/>
        </p:scale>
        <p:origin x="141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C1AEDC-AA7A-4C81-9DF5-32F46C6965BC}" type="datetimeFigureOut">
              <a:rPr lang="en-US" smtClean="0"/>
              <a:t>4/13/2017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154E1B-908A-4DD1-A554-D9541B512E66}" type="slidenum">
              <a:rPr lang="en-US" smtClean="0"/>
              <a:t>‹#›</a:t>
            </a:fld>
            <a:endParaRPr lang="en-US"/>
          </a:p>
        </p:txBody>
      </p:sp>
    </p:spTree>
    <p:extLst>
      <p:ext uri="{BB962C8B-B14F-4D97-AF65-F5344CB8AC3E}">
        <p14:creationId xmlns:p14="http://schemas.microsoft.com/office/powerpoint/2010/main" val="2347523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F293A87-4669-47E2-821B-886A8CA3BD9C}" type="datetime1">
              <a:rPr lang="en-US" smtClean="0"/>
              <a:t>4/13/2017</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smtClean="0"/>
              <a:t>ITG</a:t>
            </a:r>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0927513-BFB6-424C-9467-F5BBDE549A20}"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71DC63-F156-4040-941B-30635371B50B}" type="datetime1">
              <a:rPr lang="en-US" smtClean="0"/>
              <a:t>4/13/2017</a:t>
            </a:fld>
            <a:endParaRPr lang="en-US" dirty="0"/>
          </a:p>
        </p:txBody>
      </p:sp>
      <p:sp>
        <p:nvSpPr>
          <p:cNvPr id="5" name="Footer Placeholder 4"/>
          <p:cNvSpPr>
            <a:spLocks noGrp="1"/>
          </p:cNvSpPr>
          <p:nvPr>
            <p:ph type="ftr" sz="quarter" idx="11"/>
          </p:nvPr>
        </p:nvSpPr>
        <p:spPr/>
        <p:txBody>
          <a:bodyPr/>
          <a:lstStyle/>
          <a:p>
            <a:r>
              <a:rPr lang="en-US" smtClean="0"/>
              <a:t>ITG</a:t>
            </a:r>
            <a:endParaRPr lang="en-US" dirty="0"/>
          </a:p>
        </p:txBody>
      </p:sp>
      <p:sp>
        <p:nvSpPr>
          <p:cNvPr id="6" name="Slide Number Placeholder 5"/>
          <p:cNvSpPr>
            <a:spLocks noGrp="1"/>
          </p:cNvSpPr>
          <p:nvPr>
            <p:ph type="sldNum" sz="quarter" idx="12"/>
          </p:nvPr>
        </p:nvSpPr>
        <p:spPr/>
        <p:txBody>
          <a:bodyPr/>
          <a:lstStyle/>
          <a:p>
            <a:fld id="{C0927513-BFB6-424C-9467-F5BBDE549A2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357CC17-1224-49B6-8D53-6BF86E01E73D}" type="datetime1">
              <a:rPr lang="en-US" smtClean="0"/>
              <a:t>4/13/2017</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r>
              <a:rPr lang="en-US" smtClean="0"/>
              <a:t>ITG</a:t>
            </a:r>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C0927513-BFB6-424C-9467-F5BBDE549A20}"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D848168-6627-4C37-9BAF-344F2EAB4E70}" type="datetime1">
              <a:rPr lang="en-US" smtClean="0"/>
              <a:t>4/13/2017</a:t>
            </a:fld>
            <a:endParaRPr lang="en-US" dirty="0"/>
          </a:p>
        </p:txBody>
      </p:sp>
      <p:sp>
        <p:nvSpPr>
          <p:cNvPr id="5" name="Footer Placeholder 4"/>
          <p:cNvSpPr>
            <a:spLocks noGrp="1"/>
          </p:cNvSpPr>
          <p:nvPr>
            <p:ph type="ftr" sz="quarter" idx="11"/>
          </p:nvPr>
        </p:nvSpPr>
        <p:spPr/>
        <p:txBody>
          <a:bodyPr/>
          <a:lstStyle/>
          <a:p>
            <a:r>
              <a:rPr lang="en-US" smtClean="0"/>
              <a:t>ITG</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0927513-BFB6-424C-9467-F5BBDE549A20}"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C4F1308-F3F5-4AE8-8830-345B3FE9F267}" type="datetime1">
              <a:rPr lang="en-US" smtClean="0"/>
              <a:t>4/13/2017</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0927513-BFB6-424C-9467-F5BBDE549A20}" type="slidenum">
              <a:rPr lang="en-US" smtClean="0"/>
              <a:t>‹#›</a:t>
            </a:fld>
            <a:endParaRPr lang="en-US" dirty="0"/>
          </a:p>
        </p:txBody>
      </p:sp>
      <p:sp>
        <p:nvSpPr>
          <p:cNvPr id="14" name="Footer Placeholder 13"/>
          <p:cNvSpPr>
            <a:spLocks noGrp="1"/>
          </p:cNvSpPr>
          <p:nvPr>
            <p:ph type="ftr" sz="quarter" idx="12"/>
          </p:nvPr>
        </p:nvSpPr>
        <p:spPr/>
        <p:txBody>
          <a:bodyPr/>
          <a:lstStyle/>
          <a:p>
            <a:r>
              <a:rPr lang="en-US" smtClean="0"/>
              <a:t>ITG</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CA6192EA-69BE-4413-9C8B-6FBAA97BC02B}" type="datetime1">
              <a:rPr lang="en-US" smtClean="0"/>
              <a:t>4/13/2017</a:t>
            </a:fld>
            <a:endParaRPr lang="en-US" dirty="0"/>
          </a:p>
        </p:txBody>
      </p:sp>
      <p:sp>
        <p:nvSpPr>
          <p:cNvPr id="10" name="Slide Number Placeholder 9"/>
          <p:cNvSpPr>
            <a:spLocks noGrp="1"/>
          </p:cNvSpPr>
          <p:nvPr>
            <p:ph type="sldNum" sz="quarter" idx="16"/>
          </p:nvPr>
        </p:nvSpPr>
        <p:spPr/>
        <p:txBody>
          <a:bodyPr rtlCol="0"/>
          <a:lstStyle/>
          <a:p>
            <a:fld id="{C0927513-BFB6-424C-9467-F5BBDE549A20}" type="slidenum">
              <a:rPr lang="en-US" smtClean="0"/>
              <a:t>‹#›</a:t>
            </a:fld>
            <a:endParaRPr lang="en-US" dirty="0"/>
          </a:p>
        </p:txBody>
      </p:sp>
      <p:sp>
        <p:nvSpPr>
          <p:cNvPr id="12" name="Footer Placeholder 11"/>
          <p:cNvSpPr>
            <a:spLocks noGrp="1"/>
          </p:cNvSpPr>
          <p:nvPr>
            <p:ph type="ftr" sz="quarter" idx="17"/>
          </p:nvPr>
        </p:nvSpPr>
        <p:spPr/>
        <p:txBody>
          <a:bodyPr rtlCol="0"/>
          <a:lstStyle/>
          <a:p>
            <a:r>
              <a:rPr lang="en-US" smtClean="0"/>
              <a:t>ITG</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71D9D77-2356-4E94-BE92-000C6E376D70}" type="datetime1">
              <a:rPr lang="en-US" smtClean="0"/>
              <a:t>4/13/2017</a:t>
            </a:fld>
            <a:endParaRPr lang="en-US" dirty="0"/>
          </a:p>
        </p:txBody>
      </p:sp>
      <p:sp>
        <p:nvSpPr>
          <p:cNvPr id="12" name="Slide Number Placeholder 11"/>
          <p:cNvSpPr>
            <a:spLocks noGrp="1"/>
          </p:cNvSpPr>
          <p:nvPr>
            <p:ph type="sldNum" sz="quarter" idx="16"/>
          </p:nvPr>
        </p:nvSpPr>
        <p:spPr/>
        <p:txBody>
          <a:bodyPr rtlCol="0"/>
          <a:lstStyle/>
          <a:p>
            <a:fld id="{C0927513-BFB6-424C-9467-F5BBDE549A20}" type="slidenum">
              <a:rPr lang="en-US" smtClean="0"/>
              <a:t>‹#›</a:t>
            </a:fld>
            <a:endParaRPr lang="en-US" dirty="0"/>
          </a:p>
        </p:txBody>
      </p:sp>
      <p:sp>
        <p:nvSpPr>
          <p:cNvPr id="14" name="Footer Placeholder 13"/>
          <p:cNvSpPr>
            <a:spLocks noGrp="1"/>
          </p:cNvSpPr>
          <p:nvPr>
            <p:ph type="ftr" sz="quarter" idx="17"/>
          </p:nvPr>
        </p:nvSpPr>
        <p:spPr/>
        <p:txBody>
          <a:bodyPr rtlCol="0"/>
          <a:lstStyle/>
          <a:p>
            <a:r>
              <a:rPr lang="en-US" smtClean="0"/>
              <a:t>ITG</a:t>
            </a:r>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6814E79-7774-4DA9-B1DE-5F44736A7AF8}" type="datetime1">
              <a:rPr lang="en-US" smtClean="0"/>
              <a:t>4/13/2017</a:t>
            </a:fld>
            <a:endParaRPr lang="en-US" dirty="0"/>
          </a:p>
        </p:txBody>
      </p:sp>
      <p:sp>
        <p:nvSpPr>
          <p:cNvPr id="4" name="Footer Placeholder 3"/>
          <p:cNvSpPr>
            <a:spLocks noGrp="1"/>
          </p:cNvSpPr>
          <p:nvPr>
            <p:ph type="ftr" sz="quarter" idx="11"/>
          </p:nvPr>
        </p:nvSpPr>
        <p:spPr/>
        <p:txBody>
          <a:bodyPr/>
          <a:lstStyle/>
          <a:p>
            <a:r>
              <a:rPr lang="en-US" smtClean="0"/>
              <a:t>ITG</a:t>
            </a: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0927513-BFB6-424C-9467-F5BBDE549A2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AB2A7B-5EDA-466E-BD07-27DD34B7BC17}" type="datetime1">
              <a:rPr lang="en-US" smtClean="0"/>
              <a:t>4/13/2017</a:t>
            </a:fld>
            <a:endParaRPr lang="en-US" dirty="0"/>
          </a:p>
        </p:txBody>
      </p:sp>
      <p:sp>
        <p:nvSpPr>
          <p:cNvPr id="3" name="Footer Placeholder 2"/>
          <p:cNvSpPr>
            <a:spLocks noGrp="1"/>
          </p:cNvSpPr>
          <p:nvPr>
            <p:ph type="ftr" sz="quarter" idx="11"/>
          </p:nvPr>
        </p:nvSpPr>
        <p:spPr/>
        <p:txBody>
          <a:bodyPr/>
          <a:lstStyle/>
          <a:p>
            <a:r>
              <a:rPr lang="en-US" smtClean="0"/>
              <a:t>ITG</a:t>
            </a:r>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0927513-BFB6-424C-9467-F5BBDE549A2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58E10EA-ADCC-4A6E-8A41-5317BFC6A210}" type="datetime1">
              <a:rPr lang="en-US" smtClean="0"/>
              <a:t>4/13/2017</a:t>
            </a:fld>
            <a:endParaRPr lang="en-US" dirty="0"/>
          </a:p>
        </p:txBody>
      </p:sp>
      <p:sp>
        <p:nvSpPr>
          <p:cNvPr id="6" name="Footer Placeholder 5"/>
          <p:cNvSpPr>
            <a:spLocks noGrp="1"/>
          </p:cNvSpPr>
          <p:nvPr>
            <p:ph type="ftr" sz="quarter" idx="11"/>
          </p:nvPr>
        </p:nvSpPr>
        <p:spPr/>
        <p:txBody>
          <a:bodyPr/>
          <a:lstStyle/>
          <a:p>
            <a:r>
              <a:rPr lang="en-US" smtClean="0"/>
              <a:t>ITG</a:t>
            </a: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0927513-BFB6-424C-9467-F5BBDE549A20}" type="slidenum">
              <a:rPr lang="en-US" smtClean="0"/>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526BA139-C220-4505-9244-1D797799F18C}" type="datetime1">
              <a:rPr lang="en-US" smtClean="0"/>
              <a:t>4/13/2017</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0927513-BFB6-424C-9467-F5BBDE549A20}" type="slidenum">
              <a:rPr lang="en-US" smtClean="0"/>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r>
              <a:rPr lang="en-US" smtClean="0"/>
              <a:t>ITG</a:t>
            </a:r>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DFAE568-4C74-4550-A3F5-2978AFCEACEF}" type="datetime1">
              <a:rPr lang="en-US" smtClean="0"/>
              <a:t>4/13/2017</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n-US" smtClean="0"/>
              <a:t>ITG</a:t>
            </a:r>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C0927513-BFB6-424C-9467-F5BBDE549A2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962400"/>
            <a:ext cx="9144000" cy="1600200"/>
          </a:xfrm>
        </p:spPr>
        <p:txBody>
          <a:bodyPr>
            <a:normAutofit lnSpcReduction="10000"/>
          </a:bodyPr>
          <a:lstStyle/>
          <a:p>
            <a:pPr algn="l"/>
            <a:r>
              <a:rPr lang="en-US" sz="4400" dirty="0" smtClean="0"/>
              <a:t>Institute of technology , Gopeshwar</a:t>
            </a:r>
          </a:p>
          <a:p>
            <a:r>
              <a:rPr lang="en-US" sz="2400" dirty="0"/>
              <a:t>(</a:t>
            </a:r>
            <a:r>
              <a:rPr lang="en-US" sz="2400" dirty="0" smtClean="0"/>
              <a:t>A constituent Institute of </a:t>
            </a:r>
            <a:r>
              <a:rPr lang="en-US" sz="2400" dirty="0"/>
              <a:t>U</a:t>
            </a:r>
            <a:r>
              <a:rPr lang="en-US" sz="2400" dirty="0" smtClean="0"/>
              <a:t>ttarakhand Technical University)</a:t>
            </a:r>
          </a:p>
          <a:p>
            <a:r>
              <a:rPr lang="en-US" sz="2400" dirty="0" smtClean="0"/>
              <a:t>Approved by </a:t>
            </a:r>
            <a:r>
              <a:rPr lang="en-US" sz="2400" dirty="0" smtClean="0"/>
              <a:t>AICTE, Ministry of HRD</a:t>
            </a:r>
            <a:endParaRPr lang="en-US" sz="2400" dirty="0"/>
          </a:p>
        </p:txBody>
      </p:sp>
      <p:sp>
        <p:nvSpPr>
          <p:cNvPr id="5" name="TextBox 4"/>
          <p:cNvSpPr txBox="1"/>
          <p:nvPr/>
        </p:nvSpPr>
        <p:spPr>
          <a:xfrm>
            <a:off x="6335486" y="6250073"/>
            <a:ext cx="25146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018701"/>
          </a:xfrm>
          <a:prstGeom prst="rect">
            <a:avLst/>
          </a:prstGeom>
        </p:spPr>
      </p:pic>
    </p:spTree>
    <p:extLst>
      <p:ext uri="{BB962C8B-B14F-4D97-AF65-F5344CB8AC3E}">
        <p14:creationId xmlns:p14="http://schemas.microsoft.com/office/powerpoint/2010/main" val="4128220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990600"/>
          </a:xfrm>
        </p:spPr>
        <p:txBody>
          <a:bodyPr>
            <a:normAutofit fontScale="90000"/>
          </a:bodyPr>
          <a:lstStyle/>
          <a:p>
            <a:r>
              <a:rPr lang="en-US" dirty="0" smtClean="0"/>
              <a:t>Faculty Research </a:t>
            </a:r>
            <a:r>
              <a:rPr lang="en-US" dirty="0"/>
              <a:t>Publications &amp; Citations </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059519031"/>
              </p:ext>
            </p:extLst>
          </p:nvPr>
        </p:nvGraphicFramePr>
        <p:xfrm>
          <a:off x="13855" y="1066800"/>
          <a:ext cx="9130146" cy="5714992"/>
        </p:xfrm>
        <a:graphic>
          <a:graphicData uri="http://schemas.openxmlformats.org/drawingml/2006/table">
            <a:tbl>
              <a:tblPr firstRow="1" firstCol="1" bandRow="1">
                <a:tableStyleId>{5C22544A-7EE6-4342-B048-85BDC9FD1C3A}</a:tableStyleId>
              </a:tblPr>
              <a:tblGrid>
                <a:gridCol w="1849535">
                  <a:extLst>
                    <a:ext uri="{9D8B030D-6E8A-4147-A177-3AD203B41FA5}">
                      <a16:colId xmlns:a16="http://schemas.microsoft.com/office/drawing/2014/main" val="20000"/>
                    </a:ext>
                  </a:extLst>
                </a:gridCol>
                <a:gridCol w="1845411">
                  <a:extLst>
                    <a:ext uri="{9D8B030D-6E8A-4147-A177-3AD203B41FA5}">
                      <a16:colId xmlns:a16="http://schemas.microsoft.com/office/drawing/2014/main" val="20001"/>
                    </a:ext>
                  </a:extLst>
                </a:gridCol>
                <a:gridCol w="1847473">
                  <a:extLst>
                    <a:ext uri="{9D8B030D-6E8A-4147-A177-3AD203B41FA5}">
                      <a16:colId xmlns:a16="http://schemas.microsoft.com/office/drawing/2014/main" val="20002"/>
                    </a:ext>
                  </a:extLst>
                </a:gridCol>
                <a:gridCol w="1801080">
                  <a:extLst>
                    <a:ext uri="{9D8B030D-6E8A-4147-A177-3AD203B41FA5}">
                      <a16:colId xmlns:a16="http://schemas.microsoft.com/office/drawing/2014/main" val="20003"/>
                    </a:ext>
                  </a:extLst>
                </a:gridCol>
                <a:gridCol w="1786647">
                  <a:extLst>
                    <a:ext uri="{9D8B030D-6E8A-4147-A177-3AD203B41FA5}">
                      <a16:colId xmlns:a16="http://schemas.microsoft.com/office/drawing/2014/main" val="20004"/>
                    </a:ext>
                  </a:extLst>
                </a:gridCol>
              </a:tblGrid>
              <a:tr h="601579">
                <a:tc>
                  <a:txBody>
                    <a:bodyPr/>
                    <a:lstStyle/>
                    <a:p>
                      <a:pPr marL="0" marR="0" algn="ctr">
                        <a:lnSpc>
                          <a:spcPct val="115000"/>
                        </a:lnSpc>
                        <a:spcBef>
                          <a:spcPts val="0"/>
                        </a:spcBef>
                        <a:spcAft>
                          <a:spcPts val="0"/>
                        </a:spcAft>
                      </a:pPr>
                      <a:r>
                        <a:rPr lang="en-US" sz="1400" dirty="0">
                          <a:effectLst/>
                        </a:rPr>
                        <a:t>Name Of the Faculty </a:t>
                      </a:r>
                      <a:endParaRPr lang="en-US" sz="14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Total Research publication</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Conference /workshop</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Referred Journal  </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Citation</a:t>
                      </a:r>
                      <a:endParaRPr lang="en-US" sz="1400">
                        <a:effectLst/>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300789">
                <a:tc>
                  <a:txBody>
                    <a:bodyPr/>
                    <a:lstStyle/>
                    <a:p>
                      <a:pPr marL="0" marR="0" algn="ctr">
                        <a:lnSpc>
                          <a:spcPct val="115000"/>
                        </a:lnSpc>
                        <a:spcBef>
                          <a:spcPts val="0"/>
                        </a:spcBef>
                        <a:spcAft>
                          <a:spcPts val="0"/>
                        </a:spcAft>
                      </a:pPr>
                      <a:r>
                        <a:rPr lang="en-US" sz="1400">
                          <a:effectLst/>
                        </a:rPr>
                        <a:t>Vishwanath Bijalwan</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14</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6</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10</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102</a:t>
                      </a:r>
                      <a:endParaRPr lang="en-US" sz="1400">
                        <a:effectLst/>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300789">
                <a:tc>
                  <a:txBody>
                    <a:bodyPr/>
                    <a:lstStyle/>
                    <a:p>
                      <a:pPr marL="0" marR="0" algn="ctr">
                        <a:lnSpc>
                          <a:spcPct val="115000"/>
                        </a:lnSpc>
                        <a:spcBef>
                          <a:spcPts val="0"/>
                        </a:spcBef>
                        <a:spcAft>
                          <a:spcPts val="0"/>
                        </a:spcAft>
                      </a:pPr>
                      <a:r>
                        <a:rPr lang="en-US" sz="1400">
                          <a:effectLst/>
                        </a:rPr>
                        <a:t>Jitendra Rauthan</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dirty="0" smtClean="0">
                          <a:effectLst/>
                        </a:rPr>
                        <a:t>10</a:t>
                      </a:r>
                      <a:endParaRPr lang="en-US" sz="14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dirty="0" smtClean="0">
                          <a:effectLst/>
                        </a:rPr>
                        <a:t>07</a:t>
                      </a:r>
                      <a:endParaRPr lang="en-US" sz="14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dirty="0" smtClean="0">
                          <a:effectLst/>
                        </a:rPr>
                        <a:t>05</a:t>
                      </a:r>
                      <a:endParaRPr lang="en-US" sz="14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25</a:t>
                      </a:r>
                      <a:endParaRPr lang="en-US" sz="1400">
                        <a:effectLst/>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r h="300789">
                <a:tc>
                  <a:txBody>
                    <a:bodyPr/>
                    <a:lstStyle/>
                    <a:p>
                      <a:pPr marL="0" marR="0" algn="ctr">
                        <a:lnSpc>
                          <a:spcPct val="115000"/>
                        </a:lnSpc>
                        <a:spcBef>
                          <a:spcPts val="0"/>
                        </a:spcBef>
                        <a:spcAft>
                          <a:spcPts val="0"/>
                        </a:spcAft>
                      </a:pPr>
                      <a:r>
                        <a:rPr lang="en-US" sz="1400">
                          <a:effectLst/>
                        </a:rPr>
                        <a:t>Sandeep Kandwal</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04</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01</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Times New Roman"/>
                        <a:cs typeface="Times New Roman"/>
                      </a:endParaRPr>
                    </a:p>
                  </a:txBody>
                  <a:tcPr marL="68580" marR="68580" marT="0" marB="0"/>
                </a:tc>
                <a:extLst>
                  <a:ext uri="{0D108BD9-81ED-4DB2-BD59-A6C34878D82A}">
                    <a16:rowId xmlns:a16="http://schemas.microsoft.com/office/drawing/2014/main" val="10003"/>
                  </a:ext>
                </a:extLst>
              </a:tr>
              <a:tr h="300789">
                <a:tc>
                  <a:txBody>
                    <a:bodyPr/>
                    <a:lstStyle/>
                    <a:p>
                      <a:pPr marL="0" marR="0" algn="ctr">
                        <a:lnSpc>
                          <a:spcPct val="115000"/>
                        </a:lnSpc>
                        <a:spcBef>
                          <a:spcPts val="0"/>
                        </a:spcBef>
                        <a:spcAft>
                          <a:spcPts val="0"/>
                        </a:spcAft>
                      </a:pPr>
                      <a:r>
                        <a:rPr lang="en-US" sz="1400">
                          <a:effectLst/>
                        </a:rPr>
                        <a:t>Pramod Benjwal</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09</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Times New Roman"/>
                        <a:cs typeface="Times New Roman"/>
                      </a:endParaRPr>
                    </a:p>
                  </a:txBody>
                  <a:tcPr marL="68580" marR="68580" marT="0" marB="0"/>
                </a:tc>
                <a:extLst>
                  <a:ext uri="{0D108BD9-81ED-4DB2-BD59-A6C34878D82A}">
                    <a16:rowId xmlns:a16="http://schemas.microsoft.com/office/drawing/2014/main" val="10004"/>
                  </a:ext>
                </a:extLst>
              </a:tr>
              <a:tr h="300789">
                <a:tc>
                  <a:txBody>
                    <a:bodyPr/>
                    <a:lstStyle/>
                    <a:p>
                      <a:pPr marL="0" marR="0" algn="ctr">
                        <a:lnSpc>
                          <a:spcPct val="115000"/>
                        </a:lnSpc>
                        <a:spcBef>
                          <a:spcPts val="0"/>
                        </a:spcBef>
                        <a:spcAft>
                          <a:spcPts val="0"/>
                        </a:spcAft>
                      </a:pPr>
                      <a:r>
                        <a:rPr lang="en-US" sz="1400">
                          <a:effectLst/>
                        </a:rPr>
                        <a:t>Dinesh Chauhan</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06</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a:t>
                      </a:r>
                      <a:endParaRPr lang="en-US" sz="14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Times New Roman"/>
                        <a:cs typeface="Times New Roman"/>
                      </a:endParaRPr>
                    </a:p>
                  </a:txBody>
                  <a:tcPr marL="68580" marR="68580" marT="0" marB="0"/>
                </a:tc>
                <a:extLst>
                  <a:ext uri="{0D108BD9-81ED-4DB2-BD59-A6C34878D82A}">
                    <a16:rowId xmlns:a16="http://schemas.microsoft.com/office/drawing/2014/main" val="10005"/>
                  </a:ext>
                </a:extLst>
              </a:tr>
              <a:tr h="300789">
                <a:tc>
                  <a:txBody>
                    <a:bodyPr/>
                    <a:lstStyle/>
                    <a:p>
                      <a:pPr marL="0" marR="0" algn="ctr">
                        <a:lnSpc>
                          <a:spcPct val="115000"/>
                        </a:lnSpc>
                        <a:spcBef>
                          <a:spcPts val="0"/>
                        </a:spcBef>
                        <a:spcAft>
                          <a:spcPts val="0"/>
                        </a:spcAft>
                      </a:pPr>
                      <a:r>
                        <a:rPr lang="en-US" sz="1400">
                          <a:effectLst/>
                        </a:rPr>
                        <a:t>Ombeer Saini</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05</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03</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02</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Times New Roman"/>
                        <a:cs typeface="Times New Roman"/>
                      </a:endParaRPr>
                    </a:p>
                  </a:txBody>
                  <a:tcPr marL="68580" marR="68580" marT="0" marB="0"/>
                </a:tc>
                <a:extLst>
                  <a:ext uri="{0D108BD9-81ED-4DB2-BD59-A6C34878D82A}">
                    <a16:rowId xmlns:a16="http://schemas.microsoft.com/office/drawing/2014/main" val="10006"/>
                  </a:ext>
                </a:extLst>
              </a:tr>
              <a:tr h="300789">
                <a:tc>
                  <a:txBody>
                    <a:bodyPr/>
                    <a:lstStyle/>
                    <a:p>
                      <a:pPr marL="0" marR="0" algn="ctr">
                        <a:lnSpc>
                          <a:spcPct val="115000"/>
                        </a:lnSpc>
                        <a:spcBef>
                          <a:spcPts val="0"/>
                        </a:spcBef>
                        <a:spcAft>
                          <a:spcPts val="0"/>
                        </a:spcAft>
                      </a:pPr>
                      <a:r>
                        <a:rPr lang="en-US" sz="1400">
                          <a:effectLst/>
                        </a:rPr>
                        <a:t>Indu Patni</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03</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02</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01</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Times New Roman"/>
                        <a:cs typeface="Times New Roman"/>
                      </a:endParaRPr>
                    </a:p>
                  </a:txBody>
                  <a:tcPr marL="68580" marR="68580" marT="0" marB="0"/>
                </a:tc>
                <a:extLst>
                  <a:ext uri="{0D108BD9-81ED-4DB2-BD59-A6C34878D82A}">
                    <a16:rowId xmlns:a16="http://schemas.microsoft.com/office/drawing/2014/main" val="10007"/>
                  </a:ext>
                </a:extLst>
              </a:tr>
              <a:tr h="300789">
                <a:tc>
                  <a:txBody>
                    <a:bodyPr/>
                    <a:lstStyle/>
                    <a:p>
                      <a:pPr marL="0" marR="0" algn="ctr">
                        <a:lnSpc>
                          <a:spcPct val="115000"/>
                        </a:lnSpc>
                        <a:spcBef>
                          <a:spcPts val="0"/>
                        </a:spcBef>
                        <a:spcAft>
                          <a:spcPts val="0"/>
                        </a:spcAft>
                      </a:pPr>
                      <a:r>
                        <a:rPr lang="en-US" sz="1400">
                          <a:effectLst/>
                        </a:rPr>
                        <a:t>Arun uniyal</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05</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01</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04</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Times New Roman"/>
                        <a:cs typeface="Times New Roman"/>
                      </a:endParaRPr>
                    </a:p>
                  </a:txBody>
                  <a:tcPr marL="68580" marR="68580" marT="0" marB="0"/>
                </a:tc>
                <a:extLst>
                  <a:ext uri="{0D108BD9-81ED-4DB2-BD59-A6C34878D82A}">
                    <a16:rowId xmlns:a16="http://schemas.microsoft.com/office/drawing/2014/main" val="10008"/>
                  </a:ext>
                </a:extLst>
              </a:tr>
              <a:tr h="300789">
                <a:tc>
                  <a:txBody>
                    <a:bodyPr/>
                    <a:lstStyle/>
                    <a:p>
                      <a:pPr marL="0" marR="0" algn="ctr">
                        <a:lnSpc>
                          <a:spcPct val="115000"/>
                        </a:lnSpc>
                        <a:spcBef>
                          <a:spcPts val="0"/>
                        </a:spcBef>
                        <a:spcAft>
                          <a:spcPts val="0"/>
                        </a:spcAft>
                      </a:pPr>
                      <a:r>
                        <a:rPr lang="en-US" sz="1400">
                          <a:effectLst/>
                        </a:rPr>
                        <a:t>Arvind Kumar</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06</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01</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05</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Times New Roman"/>
                        <a:cs typeface="Times New Roman"/>
                      </a:endParaRPr>
                    </a:p>
                  </a:txBody>
                  <a:tcPr marL="68580" marR="68580" marT="0" marB="0"/>
                </a:tc>
                <a:extLst>
                  <a:ext uri="{0D108BD9-81ED-4DB2-BD59-A6C34878D82A}">
                    <a16:rowId xmlns:a16="http://schemas.microsoft.com/office/drawing/2014/main" val="10009"/>
                  </a:ext>
                </a:extLst>
              </a:tr>
              <a:tr h="300789">
                <a:tc>
                  <a:txBody>
                    <a:bodyPr/>
                    <a:lstStyle/>
                    <a:p>
                      <a:pPr marL="0" marR="0" algn="ctr">
                        <a:lnSpc>
                          <a:spcPct val="115000"/>
                        </a:lnSpc>
                        <a:spcBef>
                          <a:spcPts val="0"/>
                        </a:spcBef>
                        <a:spcAft>
                          <a:spcPts val="0"/>
                        </a:spcAft>
                      </a:pPr>
                      <a:r>
                        <a:rPr lang="en-US" sz="1400">
                          <a:effectLst/>
                        </a:rPr>
                        <a:t>Abhishek Aggarwal</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dirty="0" smtClean="0">
                          <a:effectLst/>
                          <a:latin typeface="+mn-lt"/>
                          <a:ea typeface="+mn-ea"/>
                          <a:cs typeface="+mn-cs"/>
                        </a:rPr>
                        <a:t>04</a:t>
                      </a:r>
                      <a:endParaRPr lang="en-US" sz="14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dirty="0" smtClean="0">
                          <a:effectLst/>
                        </a:rPr>
                        <a:t>02</a:t>
                      </a:r>
                      <a:endParaRPr lang="en-US" sz="14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dirty="0" smtClean="0">
                          <a:effectLst/>
                        </a:rPr>
                        <a:t>01</a:t>
                      </a:r>
                      <a:endParaRPr lang="en-US" sz="14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Times New Roman"/>
                        <a:cs typeface="Times New Roman"/>
                      </a:endParaRPr>
                    </a:p>
                  </a:txBody>
                  <a:tcPr marL="68580" marR="68580" marT="0" marB="0"/>
                </a:tc>
                <a:extLst>
                  <a:ext uri="{0D108BD9-81ED-4DB2-BD59-A6C34878D82A}">
                    <a16:rowId xmlns:a16="http://schemas.microsoft.com/office/drawing/2014/main" val="10010"/>
                  </a:ext>
                </a:extLst>
              </a:tr>
              <a:tr h="300789">
                <a:tc>
                  <a:txBody>
                    <a:bodyPr/>
                    <a:lstStyle/>
                    <a:p>
                      <a:pPr marL="0" marR="0" algn="ctr">
                        <a:lnSpc>
                          <a:spcPct val="115000"/>
                        </a:lnSpc>
                        <a:spcBef>
                          <a:spcPts val="0"/>
                        </a:spcBef>
                        <a:spcAft>
                          <a:spcPts val="0"/>
                        </a:spcAft>
                      </a:pPr>
                      <a:r>
                        <a:rPr lang="en-US" sz="1400">
                          <a:effectLst/>
                        </a:rPr>
                        <a:t>Abhishek Chauhan</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07</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05</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02</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Times New Roman"/>
                        <a:cs typeface="Times New Roman"/>
                      </a:endParaRPr>
                    </a:p>
                  </a:txBody>
                  <a:tcPr marL="68580" marR="68580" marT="0" marB="0"/>
                </a:tc>
                <a:extLst>
                  <a:ext uri="{0D108BD9-81ED-4DB2-BD59-A6C34878D82A}">
                    <a16:rowId xmlns:a16="http://schemas.microsoft.com/office/drawing/2014/main" val="10011"/>
                  </a:ext>
                </a:extLst>
              </a:tr>
              <a:tr h="300789">
                <a:tc>
                  <a:txBody>
                    <a:bodyPr/>
                    <a:lstStyle/>
                    <a:p>
                      <a:pPr marL="0" marR="0" algn="ctr">
                        <a:lnSpc>
                          <a:spcPct val="115000"/>
                        </a:lnSpc>
                        <a:spcBef>
                          <a:spcPts val="0"/>
                        </a:spcBef>
                        <a:spcAft>
                          <a:spcPts val="0"/>
                        </a:spcAft>
                      </a:pPr>
                      <a:r>
                        <a:rPr lang="en-US" sz="1400">
                          <a:effectLst/>
                        </a:rPr>
                        <a:t>Meenu chinwan</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03</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 </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02</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Times New Roman"/>
                        <a:cs typeface="Times New Roman"/>
                      </a:endParaRPr>
                    </a:p>
                  </a:txBody>
                  <a:tcPr marL="68580" marR="68580" marT="0" marB="0"/>
                </a:tc>
                <a:extLst>
                  <a:ext uri="{0D108BD9-81ED-4DB2-BD59-A6C34878D82A}">
                    <a16:rowId xmlns:a16="http://schemas.microsoft.com/office/drawing/2014/main" val="10012"/>
                  </a:ext>
                </a:extLst>
              </a:tr>
              <a:tr h="300789">
                <a:tc>
                  <a:txBody>
                    <a:bodyPr/>
                    <a:lstStyle/>
                    <a:p>
                      <a:pPr marL="0" marR="0" algn="ctr">
                        <a:lnSpc>
                          <a:spcPct val="115000"/>
                        </a:lnSpc>
                        <a:spcBef>
                          <a:spcPts val="0"/>
                        </a:spcBef>
                        <a:spcAft>
                          <a:spcPts val="0"/>
                        </a:spcAft>
                      </a:pPr>
                      <a:r>
                        <a:rPr lang="en-US" sz="1400">
                          <a:effectLst/>
                        </a:rPr>
                        <a:t>Sriyak Yadav</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03</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02</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Times New Roman"/>
                        <a:cs typeface="Times New Roman"/>
                      </a:endParaRPr>
                    </a:p>
                  </a:txBody>
                  <a:tcPr marL="68580" marR="68580" marT="0" marB="0"/>
                </a:tc>
                <a:extLst>
                  <a:ext uri="{0D108BD9-81ED-4DB2-BD59-A6C34878D82A}">
                    <a16:rowId xmlns:a16="http://schemas.microsoft.com/office/drawing/2014/main" val="10013"/>
                  </a:ext>
                </a:extLst>
              </a:tr>
              <a:tr h="300789">
                <a:tc>
                  <a:txBody>
                    <a:bodyPr/>
                    <a:lstStyle/>
                    <a:p>
                      <a:pPr marL="0" marR="0" algn="ctr">
                        <a:lnSpc>
                          <a:spcPct val="115000"/>
                        </a:lnSpc>
                        <a:spcBef>
                          <a:spcPts val="0"/>
                        </a:spcBef>
                        <a:spcAft>
                          <a:spcPts val="0"/>
                        </a:spcAft>
                      </a:pPr>
                      <a:r>
                        <a:rPr lang="en-US" sz="1400">
                          <a:effectLst/>
                        </a:rPr>
                        <a:t>Ajay Gairola</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05</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13</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05</a:t>
                      </a:r>
                      <a:endParaRPr lang="en-US" sz="14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Times New Roman"/>
                        <a:cs typeface="Times New Roman"/>
                      </a:endParaRPr>
                    </a:p>
                  </a:txBody>
                  <a:tcPr marL="68580" marR="68580" marT="0" marB="0"/>
                </a:tc>
                <a:extLst>
                  <a:ext uri="{0D108BD9-81ED-4DB2-BD59-A6C34878D82A}">
                    <a16:rowId xmlns:a16="http://schemas.microsoft.com/office/drawing/2014/main" val="10014"/>
                  </a:ext>
                </a:extLst>
              </a:tr>
              <a:tr h="300789">
                <a:tc>
                  <a:txBody>
                    <a:bodyPr/>
                    <a:lstStyle/>
                    <a:p>
                      <a:pPr marL="0" marR="0" algn="ctr">
                        <a:lnSpc>
                          <a:spcPct val="115000"/>
                        </a:lnSpc>
                        <a:spcBef>
                          <a:spcPts val="0"/>
                        </a:spcBef>
                        <a:spcAft>
                          <a:spcPts val="0"/>
                        </a:spcAft>
                      </a:pPr>
                      <a:r>
                        <a:rPr lang="en-US" sz="1400">
                          <a:effectLst/>
                        </a:rPr>
                        <a:t>Hemant chauhan</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04</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01</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03</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Times New Roman"/>
                        <a:cs typeface="Times New Roman"/>
                      </a:endParaRPr>
                    </a:p>
                  </a:txBody>
                  <a:tcPr marL="68580" marR="68580" marT="0" marB="0"/>
                </a:tc>
                <a:extLst>
                  <a:ext uri="{0D108BD9-81ED-4DB2-BD59-A6C34878D82A}">
                    <a16:rowId xmlns:a16="http://schemas.microsoft.com/office/drawing/2014/main" val="10015"/>
                  </a:ext>
                </a:extLst>
              </a:tr>
              <a:tr h="300789">
                <a:tc>
                  <a:txBody>
                    <a:bodyPr/>
                    <a:lstStyle/>
                    <a:p>
                      <a:pPr marL="0" marR="0" algn="ctr">
                        <a:lnSpc>
                          <a:spcPct val="115000"/>
                        </a:lnSpc>
                        <a:spcBef>
                          <a:spcPts val="0"/>
                        </a:spcBef>
                        <a:spcAft>
                          <a:spcPts val="0"/>
                        </a:spcAft>
                      </a:pPr>
                      <a:r>
                        <a:rPr lang="en-US" sz="1400">
                          <a:effectLst/>
                        </a:rPr>
                        <a:t>Pawan Kumar</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02</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02</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a:t>
                      </a:r>
                      <a:endParaRPr lang="en-US" sz="1400">
                        <a:effectLst/>
                        <a:latin typeface="Calibri"/>
                        <a:ea typeface="Times New Roman"/>
                        <a:cs typeface="Times New Roman"/>
                      </a:endParaRPr>
                    </a:p>
                  </a:txBody>
                  <a:tcPr marL="68580" marR="68580" marT="0" marB="0"/>
                </a:tc>
                <a:extLst>
                  <a:ext uri="{0D108BD9-81ED-4DB2-BD59-A6C34878D82A}">
                    <a16:rowId xmlns:a16="http://schemas.microsoft.com/office/drawing/2014/main" val="10016"/>
                  </a:ext>
                </a:extLst>
              </a:tr>
              <a:tr h="300789">
                <a:tc>
                  <a:txBody>
                    <a:bodyPr/>
                    <a:lstStyle/>
                    <a:p>
                      <a:pPr marL="0" marR="0" algn="ctr">
                        <a:lnSpc>
                          <a:spcPct val="115000"/>
                        </a:lnSpc>
                        <a:spcBef>
                          <a:spcPts val="0"/>
                        </a:spcBef>
                        <a:spcAft>
                          <a:spcPts val="0"/>
                        </a:spcAft>
                      </a:pPr>
                      <a:r>
                        <a:rPr lang="en-US" sz="1400">
                          <a:effectLst/>
                        </a:rPr>
                        <a:t>Bharti Kalra</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06</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03</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a:effectLst/>
                        </a:rPr>
                        <a:t>03</a:t>
                      </a:r>
                      <a:endParaRPr lang="en-US" sz="14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400" dirty="0">
                          <a:effectLst/>
                        </a:rPr>
                        <a:t>-</a:t>
                      </a:r>
                      <a:endParaRPr lang="en-US" sz="14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2396059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63" y="152400"/>
            <a:ext cx="8229600" cy="762000"/>
          </a:xfrm>
        </p:spPr>
        <p:txBody>
          <a:bodyPr>
            <a:normAutofit/>
          </a:bodyPr>
          <a:lstStyle/>
          <a:p>
            <a:r>
              <a:rPr lang="en-US" dirty="0"/>
              <a:t>Infrastructure</a:t>
            </a:r>
          </a:p>
        </p:txBody>
      </p:sp>
      <p:graphicFrame>
        <p:nvGraphicFramePr>
          <p:cNvPr id="4" name="Table 3"/>
          <p:cNvGraphicFramePr>
            <a:graphicFrameLocks noGrp="1"/>
          </p:cNvGraphicFramePr>
          <p:nvPr>
            <p:extLst>
              <p:ext uri="{D42A27DB-BD31-4B8C-83A1-F6EECF244321}">
                <p14:modId xmlns:p14="http://schemas.microsoft.com/office/powerpoint/2010/main" val="2031201836"/>
              </p:ext>
            </p:extLst>
          </p:nvPr>
        </p:nvGraphicFramePr>
        <p:xfrm>
          <a:off x="76200" y="832658"/>
          <a:ext cx="8915400" cy="5486220"/>
        </p:xfrm>
        <a:graphic>
          <a:graphicData uri="http://schemas.openxmlformats.org/drawingml/2006/table">
            <a:tbl>
              <a:tblPr firstRow="1" bandRow="1">
                <a:tableStyleId>{8A107856-5554-42FB-B03E-39F5DBC370BA}</a:tableStyleId>
              </a:tblPr>
              <a:tblGrid>
                <a:gridCol w="4457700">
                  <a:extLst>
                    <a:ext uri="{9D8B030D-6E8A-4147-A177-3AD203B41FA5}">
                      <a16:colId xmlns:a16="http://schemas.microsoft.com/office/drawing/2014/main" val="20000"/>
                    </a:ext>
                  </a:extLst>
                </a:gridCol>
                <a:gridCol w="4457700">
                  <a:extLst>
                    <a:ext uri="{9D8B030D-6E8A-4147-A177-3AD203B41FA5}">
                      <a16:colId xmlns:a16="http://schemas.microsoft.com/office/drawing/2014/main" val="20001"/>
                    </a:ext>
                  </a:extLst>
                </a:gridCol>
              </a:tblGrid>
              <a:tr h="359909">
                <a:tc>
                  <a:txBody>
                    <a:bodyPr/>
                    <a:lstStyle/>
                    <a:p>
                      <a:pPr algn="ctr"/>
                      <a:r>
                        <a:rPr lang="en-US" sz="1800" b="0" dirty="0" smtClean="0"/>
                        <a:t>LAND AREA</a:t>
                      </a:r>
                      <a:endParaRPr lang="en-US" sz="1800" b="0" dirty="0">
                        <a:solidFill>
                          <a:schemeClr val="tx1"/>
                        </a:solidFill>
                        <a:latin typeface="Times New Roman" pitchFamily="18" charset="0"/>
                        <a:cs typeface="Times New Roman" pitchFamily="18" charset="0"/>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b="0" dirty="0" smtClean="0"/>
                        <a:t>14  </a:t>
                      </a:r>
                      <a:r>
                        <a:rPr lang="en-US" sz="1800" b="0" dirty="0" smtClean="0"/>
                        <a:t>acres</a:t>
                      </a:r>
                      <a:endParaRPr lang="en-US" sz="1800" b="0" dirty="0">
                        <a:latin typeface="Times New Roman" pitchFamily="18" charset="0"/>
                        <a:cs typeface="Times New Roman" pitchFamily="18" charset="0"/>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59909">
                <a:tc>
                  <a:txBody>
                    <a:bodyPr/>
                    <a:lstStyle/>
                    <a:p>
                      <a:pPr algn="ctr"/>
                      <a:r>
                        <a:rPr lang="en-US" sz="1800" dirty="0" smtClean="0"/>
                        <a:t>TOTAL</a:t>
                      </a:r>
                      <a:r>
                        <a:rPr lang="en-US" sz="1800" baseline="0" dirty="0" smtClean="0"/>
                        <a:t> BUILT- UP AREA</a:t>
                      </a:r>
                      <a:endParaRPr lang="en-US" sz="1800" dirty="0">
                        <a:latin typeface="Times New Roman" pitchFamily="18" charset="0"/>
                        <a:cs typeface="Times New Roman" pitchFamily="18" charset="0"/>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dirty="0" smtClean="0"/>
                        <a:t>27,000</a:t>
                      </a:r>
                      <a:r>
                        <a:rPr lang="en-US" sz="1800" baseline="0" dirty="0" smtClean="0"/>
                        <a:t> Sq.mt</a:t>
                      </a:r>
                      <a:endParaRPr lang="en-US" sz="1800" dirty="0">
                        <a:latin typeface="Times New Roman" pitchFamily="18" charset="0"/>
                        <a:cs typeface="Times New Roman" pitchFamily="18" charset="0"/>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59909">
                <a:tc>
                  <a:txBody>
                    <a:bodyPr/>
                    <a:lstStyle/>
                    <a:p>
                      <a:pPr algn="ctr"/>
                      <a:r>
                        <a:rPr lang="en-US" sz="1800" dirty="0" smtClean="0"/>
                        <a:t>CLASS ROOMS</a:t>
                      </a:r>
                      <a:endParaRPr lang="en-US" sz="1800" dirty="0">
                        <a:latin typeface="Times New Roman" pitchFamily="18" charset="0"/>
                        <a:cs typeface="Times New Roman" pitchFamily="18" charset="0"/>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dirty="0" smtClean="0"/>
                        <a:t> 15</a:t>
                      </a:r>
                      <a:endParaRPr lang="en-US" sz="1800" dirty="0">
                        <a:latin typeface="Times New Roman" pitchFamily="18" charset="0"/>
                        <a:cs typeface="Times New Roman" pitchFamily="18" charset="0"/>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59909">
                <a:tc>
                  <a:txBody>
                    <a:bodyPr/>
                    <a:lstStyle/>
                    <a:p>
                      <a:pPr algn="ctr"/>
                      <a:r>
                        <a:rPr lang="en-US" sz="1800" dirty="0" smtClean="0"/>
                        <a:t>SEMINAR HALLS</a:t>
                      </a:r>
                      <a:endParaRPr lang="en-US" sz="1800" dirty="0">
                        <a:latin typeface="Times New Roman" pitchFamily="18" charset="0"/>
                        <a:cs typeface="Times New Roman" pitchFamily="18" charset="0"/>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dirty="0" smtClean="0">
                          <a:latin typeface="+mn-lt"/>
                          <a:cs typeface="+mn-cs"/>
                        </a:rPr>
                        <a:t>4</a:t>
                      </a:r>
                      <a:endParaRPr lang="en-US" sz="1800" dirty="0">
                        <a:latin typeface="Times New Roman" pitchFamily="18" charset="0"/>
                        <a:cs typeface="Times New Roman" pitchFamily="18" charset="0"/>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59909">
                <a:tc>
                  <a:txBody>
                    <a:bodyPr/>
                    <a:lstStyle/>
                    <a:p>
                      <a:pPr algn="ctr"/>
                      <a:r>
                        <a:rPr lang="en-US" sz="1800" dirty="0" smtClean="0"/>
                        <a:t>DRAWING HALLS</a:t>
                      </a:r>
                      <a:endParaRPr lang="en-US" sz="1800" dirty="0">
                        <a:latin typeface="Times New Roman" pitchFamily="18" charset="0"/>
                        <a:cs typeface="Times New Roman" pitchFamily="18" charset="0"/>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dirty="0" smtClean="0"/>
                        <a:t>2</a:t>
                      </a:r>
                      <a:endParaRPr lang="en-US" sz="1800" dirty="0">
                        <a:latin typeface="Times New Roman" pitchFamily="18" charset="0"/>
                        <a:cs typeface="Times New Roman" pitchFamily="18" charset="0"/>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59909">
                <a:tc>
                  <a:txBody>
                    <a:bodyPr/>
                    <a:lstStyle/>
                    <a:p>
                      <a:pPr algn="ctr"/>
                      <a:r>
                        <a:rPr lang="en-US" sz="1800" dirty="0" smtClean="0">
                          <a:latin typeface="+mj-lt"/>
                          <a:cs typeface="Times New Roman" pitchFamily="18" charset="0"/>
                        </a:rPr>
                        <a:t>AUDITORIUM</a:t>
                      </a:r>
                      <a:endParaRPr lang="en-US" sz="1800" dirty="0">
                        <a:latin typeface="+mj-lt"/>
                        <a:cs typeface="Times New Roman" pitchFamily="18" charset="0"/>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dirty="0" smtClean="0">
                          <a:latin typeface="+mj-lt"/>
                          <a:cs typeface="Times New Roman" pitchFamily="18" charset="0"/>
                        </a:rPr>
                        <a:t>1</a:t>
                      </a:r>
                      <a:endParaRPr lang="en-US" sz="1800" dirty="0">
                        <a:latin typeface="+mj-lt"/>
                        <a:cs typeface="Times New Roman" pitchFamily="18" charset="0"/>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909">
                <a:tc>
                  <a:txBody>
                    <a:bodyPr/>
                    <a:lstStyle/>
                    <a:p>
                      <a:pPr algn="ctr"/>
                      <a:r>
                        <a:rPr lang="en-US" sz="1800" dirty="0" smtClean="0"/>
                        <a:t>LIBRARY</a:t>
                      </a:r>
                      <a:endParaRPr lang="en-US" sz="1800" dirty="0">
                        <a:latin typeface="Times New Roman" pitchFamily="18" charset="0"/>
                        <a:cs typeface="Times New Roman" pitchFamily="18" charset="0"/>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dirty="0" smtClean="0"/>
                        <a:t>1</a:t>
                      </a:r>
                      <a:endParaRPr lang="en-US" sz="1800" dirty="0">
                        <a:latin typeface="Times New Roman" pitchFamily="18" charset="0"/>
                        <a:cs typeface="Times New Roman" pitchFamily="18" charset="0"/>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59909">
                <a:tc>
                  <a:txBody>
                    <a:bodyPr/>
                    <a:lstStyle/>
                    <a:p>
                      <a:pPr algn="ctr"/>
                      <a:r>
                        <a:rPr lang="en-US" sz="1800" dirty="0" smtClean="0"/>
                        <a:t>READING</a:t>
                      </a:r>
                      <a:r>
                        <a:rPr lang="en-US" sz="1800" baseline="0" dirty="0" smtClean="0"/>
                        <a:t> ROOM</a:t>
                      </a:r>
                      <a:endParaRPr lang="en-US" sz="1800" dirty="0">
                        <a:latin typeface="Times New Roman" pitchFamily="18" charset="0"/>
                        <a:cs typeface="Times New Roman" pitchFamily="18" charset="0"/>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dirty="0" smtClean="0">
                          <a:latin typeface="+mn-lt"/>
                          <a:cs typeface="+mn-cs"/>
                        </a:rPr>
                        <a:t>2</a:t>
                      </a:r>
                      <a:endParaRPr lang="en-US" sz="1800" dirty="0">
                        <a:latin typeface="Times New Roman" pitchFamily="18" charset="0"/>
                        <a:cs typeface="Times New Roman" pitchFamily="18" charset="0"/>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59909">
                <a:tc>
                  <a:txBody>
                    <a:bodyPr/>
                    <a:lstStyle/>
                    <a:p>
                      <a:pPr algn="ctr"/>
                      <a:r>
                        <a:rPr lang="en-US" sz="1800" dirty="0" smtClean="0"/>
                        <a:t>COMPUTER LABS</a:t>
                      </a:r>
                      <a:endParaRPr lang="en-US" sz="1800" dirty="0">
                        <a:latin typeface="Times New Roman" pitchFamily="18" charset="0"/>
                        <a:cs typeface="Times New Roman" pitchFamily="18" charset="0"/>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dirty="0" smtClean="0">
                          <a:latin typeface="Times New Roman" pitchFamily="18" charset="0"/>
                          <a:cs typeface="Times New Roman" pitchFamily="18" charset="0"/>
                        </a:rPr>
                        <a:t>3</a:t>
                      </a:r>
                      <a:endParaRPr lang="en-US" sz="1800" dirty="0">
                        <a:latin typeface="Times New Roman" pitchFamily="18" charset="0"/>
                        <a:cs typeface="Times New Roman" pitchFamily="18" charset="0"/>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59909">
                <a:tc>
                  <a:txBody>
                    <a:bodyPr/>
                    <a:lstStyle/>
                    <a:p>
                      <a:pPr algn="ctr"/>
                      <a:r>
                        <a:rPr lang="en-US" sz="1800" dirty="0" smtClean="0"/>
                        <a:t>LABORATORIES</a:t>
                      </a:r>
                      <a:endParaRPr lang="en-US" sz="1800" dirty="0">
                        <a:latin typeface="Times New Roman" pitchFamily="18" charset="0"/>
                        <a:cs typeface="Times New Roman" pitchFamily="18" charset="0"/>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dirty="0" smtClean="0">
                          <a:latin typeface="+mn-lt"/>
                          <a:cs typeface="+mn-cs"/>
                        </a:rPr>
                        <a:t>15</a:t>
                      </a:r>
                      <a:endParaRPr lang="en-US" sz="1800" dirty="0">
                        <a:latin typeface="Times New Roman" pitchFamily="18" charset="0"/>
                        <a:cs typeface="Times New Roman" pitchFamily="18" charset="0"/>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59909">
                <a:tc>
                  <a:txBody>
                    <a:bodyPr/>
                    <a:lstStyle/>
                    <a:p>
                      <a:pPr algn="ctr"/>
                      <a:r>
                        <a:rPr lang="en-US" sz="1800" dirty="0" smtClean="0"/>
                        <a:t>WORKSHOPS</a:t>
                      </a:r>
                      <a:endParaRPr lang="en-US" sz="1800" dirty="0">
                        <a:latin typeface="Times New Roman" pitchFamily="18" charset="0"/>
                        <a:cs typeface="Times New Roman" pitchFamily="18" charset="0"/>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dirty="0" smtClean="0">
                          <a:latin typeface="+mn-lt"/>
                          <a:cs typeface="+mn-cs"/>
                        </a:rPr>
                        <a:t>1</a:t>
                      </a:r>
                      <a:endParaRPr lang="en-US" sz="1800" dirty="0">
                        <a:latin typeface="Times New Roman" pitchFamily="18" charset="0"/>
                        <a:cs typeface="Times New Roman" pitchFamily="18" charset="0"/>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59909">
                <a:tc>
                  <a:txBody>
                    <a:bodyPr/>
                    <a:lstStyle/>
                    <a:p>
                      <a:pPr algn="ctr"/>
                      <a:r>
                        <a:rPr lang="en-US" sz="1800" dirty="0" smtClean="0"/>
                        <a:t>GIRLS</a:t>
                      </a:r>
                      <a:r>
                        <a:rPr lang="en-US" sz="1800" baseline="0" dirty="0" smtClean="0"/>
                        <a:t> WAITING ROOM</a:t>
                      </a:r>
                      <a:endParaRPr lang="en-US" sz="1800" dirty="0">
                        <a:latin typeface="Times New Roman" pitchFamily="18" charset="0"/>
                        <a:cs typeface="Times New Roman" pitchFamily="18" charset="0"/>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dirty="0" smtClean="0"/>
                        <a:t>1</a:t>
                      </a:r>
                      <a:endParaRPr lang="en-US" sz="1800" dirty="0">
                        <a:latin typeface="Times New Roman" pitchFamily="18" charset="0"/>
                        <a:cs typeface="Times New Roman" pitchFamily="18" charset="0"/>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59909">
                <a:tc>
                  <a:txBody>
                    <a:bodyPr/>
                    <a:lstStyle/>
                    <a:p>
                      <a:pPr algn="ctr"/>
                      <a:r>
                        <a:rPr lang="en-US" sz="1800" dirty="0" smtClean="0"/>
                        <a:t>BOYS WAITING ROOM</a:t>
                      </a:r>
                      <a:endParaRPr lang="en-US" sz="1800" dirty="0">
                        <a:latin typeface="Times New Roman" pitchFamily="18" charset="0"/>
                        <a:cs typeface="Times New Roman" pitchFamily="18" charset="0"/>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dirty="0" smtClean="0"/>
                        <a:t>1</a:t>
                      </a:r>
                      <a:endParaRPr lang="en-US" sz="1800" dirty="0">
                        <a:latin typeface="Times New Roman" pitchFamily="18" charset="0"/>
                        <a:cs typeface="Times New Roman" pitchFamily="18" charset="0"/>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59909">
                <a:tc>
                  <a:txBody>
                    <a:bodyPr/>
                    <a:lstStyle/>
                    <a:p>
                      <a:pPr algn="ctr"/>
                      <a:r>
                        <a:rPr lang="en-US" sz="1800" dirty="0" smtClean="0"/>
                        <a:t>TUTORIAL ROOMS</a:t>
                      </a:r>
                      <a:endParaRPr lang="en-US" sz="1800" dirty="0">
                        <a:latin typeface="Times New Roman" pitchFamily="18" charset="0"/>
                        <a:cs typeface="Times New Roman" pitchFamily="18" charset="0"/>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dirty="0" smtClean="0">
                          <a:latin typeface="+mn-lt"/>
                          <a:cs typeface="+mn-cs"/>
                        </a:rPr>
                        <a:t>4</a:t>
                      </a:r>
                      <a:endParaRPr lang="en-US" sz="1800" dirty="0">
                        <a:latin typeface="Times New Roman" pitchFamily="18" charset="0"/>
                        <a:cs typeface="Times New Roman" pitchFamily="18" charset="0"/>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59909">
                <a:tc>
                  <a:txBody>
                    <a:bodyPr/>
                    <a:lstStyle/>
                    <a:p>
                      <a:pPr algn="ctr"/>
                      <a:r>
                        <a:rPr lang="en-US" sz="1800" dirty="0" smtClean="0"/>
                        <a:t>CANTEEN</a:t>
                      </a:r>
                      <a:endParaRPr lang="en-US" sz="1800" dirty="0">
                        <a:latin typeface="Times New Roman" pitchFamily="18" charset="0"/>
                        <a:cs typeface="Times New Roman" pitchFamily="18" charset="0"/>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800" dirty="0" smtClean="0"/>
                        <a:t>1</a:t>
                      </a:r>
                      <a:endParaRPr lang="en-US" sz="1800" dirty="0">
                        <a:latin typeface="Times New Roman" pitchFamily="18" charset="0"/>
                        <a:cs typeface="Times New Roman" pitchFamily="18" charset="0"/>
                      </a:endParaRPr>
                    </a:p>
                  </a:txBody>
                  <a:tcPr marT="45714" marB="45714">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262842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3790402" cy="1004668"/>
          </a:xfrm>
        </p:spPr>
        <p:txBody>
          <a:bodyPr>
            <a:normAutofit/>
          </a:bodyPr>
          <a:lstStyle/>
          <a:p>
            <a:r>
              <a:rPr lang="en-US" b="1" dirty="0" smtClean="0"/>
              <a:t>Facilities</a:t>
            </a:r>
            <a:endParaRPr lang="en-US" b="1" dirty="0"/>
          </a:p>
        </p:txBody>
      </p:sp>
      <p:sp>
        <p:nvSpPr>
          <p:cNvPr id="3" name="Text Placeholder 2"/>
          <p:cNvSpPr>
            <a:spLocks noGrp="1"/>
          </p:cNvSpPr>
          <p:nvPr>
            <p:ph type="body" idx="1"/>
          </p:nvPr>
        </p:nvSpPr>
        <p:spPr>
          <a:xfrm rot="16200000">
            <a:off x="-678988" y="2454910"/>
            <a:ext cx="2527300" cy="640080"/>
          </a:xfrm>
        </p:spPr>
        <p:txBody>
          <a:bodyPr/>
          <a:lstStyle/>
          <a:p>
            <a:r>
              <a:rPr lang="en-US" b="1" dirty="0" smtClean="0"/>
              <a:t>Important Facilities</a:t>
            </a:r>
            <a:endParaRPr lang="en-US" b="1" dirty="0"/>
          </a:p>
        </p:txBody>
      </p:sp>
      <p:sp>
        <p:nvSpPr>
          <p:cNvPr id="4" name="Text Placeholder 3"/>
          <p:cNvSpPr>
            <a:spLocks noGrp="1"/>
          </p:cNvSpPr>
          <p:nvPr>
            <p:ph type="body" sz="half" idx="3"/>
          </p:nvPr>
        </p:nvSpPr>
        <p:spPr>
          <a:xfrm rot="16200000">
            <a:off x="-652001" y="5126990"/>
            <a:ext cx="2385060" cy="640080"/>
          </a:xfrm>
        </p:spPr>
        <p:txBody>
          <a:bodyPr/>
          <a:lstStyle/>
          <a:p>
            <a:r>
              <a:rPr lang="en-US" b="1" dirty="0" smtClean="0"/>
              <a:t>Images of Facilities</a:t>
            </a:r>
            <a:endParaRPr lang="en-US" b="1" dirty="0"/>
          </a:p>
        </p:txBody>
      </p:sp>
      <p:sp>
        <p:nvSpPr>
          <p:cNvPr id="5" name="Content Placeholder 4"/>
          <p:cNvSpPr>
            <a:spLocks noGrp="1"/>
          </p:cNvSpPr>
          <p:nvPr>
            <p:ph sz="quarter" idx="2"/>
          </p:nvPr>
        </p:nvSpPr>
        <p:spPr>
          <a:xfrm>
            <a:off x="963584" y="1485900"/>
            <a:ext cx="8180416" cy="1968500"/>
          </a:xfrm>
        </p:spPr>
        <p:txBody>
          <a:bodyPr>
            <a:noAutofit/>
          </a:bodyPr>
          <a:lstStyle/>
          <a:p>
            <a:pPr marL="91440">
              <a:spcBef>
                <a:spcPts val="0"/>
              </a:spcBef>
            </a:pPr>
            <a:r>
              <a:rPr lang="en-US" sz="1600" b="1" dirty="0" smtClean="0"/>
              <a:t>All Labs are well Equipped</a:t>
            </a:r>
          </a:p>
          <a:p>
            <a:pPr marL="91440">
              <a:spcBef>
                <a:spcPts val="0"/>
              </a:spcBef>
            </a:pPr>
            <a:r>
              <a:rPr lang="en-US" sz="1600" b="1" dirty="0" smtClean="0"/>
              <a:t>24x7 alternate power source</a:t>
            </a:r>
          </a:p>
          <a:p>
            <a:pPr marL="91440">
              <a:spcBef>
                <a:spcPts val="0"/>
              </a:spcBef>
            </a:pPr>
            <a:r>
              <a:rPr lang="en-US" sz="1600" b="1" dirty="0" smtClean="0"/>
              <a:t>4 Mbps Internet Access Wi-Fi Campus Keeping </a:t>
            </a:r>
            <a:r>
              <a:rPr lang="en-US" sz="1600" b="1" dirty="0"/>
              <a:t>you </a:t>
            </a:r>
            <a:r>
              <a:rPr lang="en-US" sz="1600" b="1" dirty="0" smtClean="0"/>
              <a:t>Connected</a:t>
            </a:r>
          </a:p>
          <a:p>
            <a:pPr marL="91440">
              <a:spcBef>
                <a:spcPts val="0"/>
              </a:spcBef>
            </a:pPr>
            <a:r>
              <a:rPr lang="en-US" sz="1600" b="1" dirty="0"/>
              <a:t>The library has open access system along with a reading room </a:t>
            </a:r>
            <a:r>
              <a:rPr lang="en-US" sz="1600" b="1" dirty="0" smtClean="0"/>
              <a:t>facility, Digital Library, </a:t>
            </a:r>
            <a:r>
              <a:rPr lang="en-US" sz="1600" b="1" dirty="0" smtClean="0"/>
              <a:t>            </a:t>
            </a:r>
            <a:r>
              <a:rPr lang="en-US" sz="1600" b="1" dirty="0"/>
              <a:t> </a:t>
            </a:r>
            <a:r>
              <a:rPr lang="en-US" sz="1600" b="1" dirty="0" smtClean="0"/>
              <a:t>                </a:t>
            </a:r>
            <a:r>
              <a:rPr lang="en-US" sz="1600" b="1" dirty="0" smtClean="0"/>
              <a:t>Online </a:t>
            </a:r>
            <a:r>
              <a:rPr lang="en-US" sz="1600" b="1" dirty="0" smtClean="0"/>
              <a:t>Journals Access, NPTEL Lectures</a:t>
            </a:r>
            <a:endParaRPr lang="en-US" sz="1600" b="1" dirty="0"/>
          </a:p>
          <a:p>
            <a:pPr marL="91440">
              <a:spcBef>
                <a:spcPts val="0"/>
              </a:spcBef>
            </a:pPr>
            <a:r>
              <a:rPr lang="en-US" sz="1600" b="1" dirty="0" smtClean="0"/>
              <a:t>Smart Classes for Interactive </a:t>
            </a:r>
            <a:r>
              <a:rPr lang="en-US" sz="1600" b="1" dirty="0"/>
              <a:t>L</a:t>
            </a:r>
            <a:r>
              <a:rPr lang="en-US" sz="1600" b="1" dirty="0" smtClean="0"/>
              <a:t>earning </a:t>
            </a:r>
          </a:p>
          <a:p>
            <a:pPr marL="91440">
              <a:spcBef>
                <a:spcPts val="0"/>
              </a:spcBef>
            </a:pPr>
            <a:r>
              <a:rPr lang="en-US" sz="1600" b="1" dirty="0" smtClean="0"/>
              <a:t>Language Lab </a:t>
            </a:r>
          </a:p>
          <a:p>
            <a:pPr marL="91440">
              <a:spcBef>
                <a:spcPts val="0"/>
              </a:spcBef>
            </a:pPr>
            <a:r>
              <a:rPr lang="en-US" sz="1600" b="1" dirty="0" smtClean="0"/>
              <a:t>Transpiration , Medical and Canteen </a:t>
            </a:r>
            <a:r>
              <a:rPr lang="en-US" sz="1600" b="1" dirty="0" smtClean="0"/>
              <a:t>Facility</a:t>
            </a:r>
          </a:p>
          <a:p>
            <a:pPr marL="91440">
              <a:spcBef>
                <a:spcPts val="0"/>
              </a:spcBef>
            </a:pPr>
            <a:r>
              <a:rPr lang="en-US" sz="1600" b="1" dirty="0" smtClean="0"/>
              <a:t>Auditorium </a:t>
            </a:r>
            <a:endParaRPr lang="en-US" sz="1600" b="1" dirty="0"/>
          </a:p>
        </p:txBody>
      </p:sp>
      <p:pic>
        <p:nvPicPr>
          <p:cNvPr id="2050" name="Picture 2" descr="F:\WEBSITEITG\ITG\img_fac\pow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3717471"/>
            <a:ext cx="3271837" cy="134619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WEBSITEITG\ITG\img_fac\wifi.jpg"/>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1122218" y="3809999"/>
            <a:ext cx="3068782" cy="12627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WEBSITEITG\ITG\images\DSCN23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7582" y="5292271"/>
            <a:ext cx="3103418" cy="126092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F:\I.T.G\pics 4 website\20140104_11004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5292271"/>
            <a:ext cx="3271837" cy="12609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I.T.G\pics 4 website\20140104_10415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4200" y="4073071"/>
            <a:ext cx="25908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536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ITG CAMPUS </a:t>
            </a:r>
            <a:r>
              <a:rPr lang="en-US" dirty="0"/>
              <a:t>GLORY</a:t>
            </a:r>
            <a:endParaRPr lang="en-US" dirty="0"/>
          </a:p>
        </p:txBody>
      </p:sp>
      <p:sp>
        <p:nvSpPr>
          <p:cNvPr id="6" name="Text Placeholder 5"/>
          <p:cNvSpPr>
            <a:spLocks noGrp="1"/>
          </p:cNvSpPr>
          <p:nvPr>
            <p:ph type="body" sz="quarter" idx="3"/>
          </p:nvPr>
        </p:nvSpPr>
        <p:spPr>
          <a:xfrm>
            <a:off x="533400" y="1524000"/>
            <a:ext cx="3886200" cy="640080"/>
          </a:xfrm>
        </p:spPr>
        <p:txBody>
          <a:bodyPr/>
          <a:lstStyle/>
          <a:p>
            <a:r>
              <a:rPr lang="en-US" dirty="0" smtClean="0"/>
              <a:t>Placement Records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414869896"/>
              </p:ext>
            </p:extLst>
          </p:nvPr>
        </p:nvGraphicFramePr>
        <p:xfrm>
          <a:off x="457200" y="2286000"/>
          <a:ext cx="7924799" cy="4225850"/>
        </p:xfrm>
        <a:graphic>
          <a:graphicData uri="http://schemas.openxmlformats.org/drawingml/2006/table">
            <a:tbl>
              <a:tblPr firstRow="1" bandRow="1">
                <a:tableStyleId>{21E4AEA4-8DFA-4A89-87EB-49C32662AFE0}</a:tableStyleId>
              </a:tblPr>
              <a:tblGrid>
                <a:gridCol w="775958">
                  <a:extLst>
                    <a:ext uri="{9D8B030D-6E8A-4147-A177-3AD203B41FA5}">
                      <a16:colId xmlns:a16="http://schemas.microsoft.com/office/drawing/2014/main" val="20000"/>
                    </a:ext>
                  </a:extLst>
                </a:gridCol>
                <a:gridCol w="2393962">
                  <a:extLst>
                    <a:ext uri="{9D8B030D-6E8A-4147-A177-3AD203B41FA5}">
                      <a16:colId xmlns:a16="http://schemas.microsoft.com/office/drawing/2014/main" val="20001"/>
                    </a:ext>
                  </a:extLst>
                </a:gridCol>
                <a:gridCol w="1308636">
                  <a:extLst>
                    <a:ext uri="{9D8B030D-6E8A-4147-A177-3AD203B41FA5}">
                      <a16:colId xmlns:a16="http://schemas.microsoft.com/office/drawing/2014/main" val="20002"/>
                    </a:ext>
                  </a:extLst>
                </a:gridCol>
                <a:gridCol w="985386">
                  <a:extLst>
                    <a:ext uri="{9D8B030D-6E8A-4147-A177-3AD203B41FA5}">
                      <a16:colId xmlns:a16="http://schemas.microsoft.com/office/drawing/2014/main" val="20003"/>
                    </a:ext>
                  </a:extLst>
                </a:gridCol>
                <a:gridCol w="2460857">
                  <a:extLst>
                    <a:ext uri="{9D8B030D-6E8A-4147-A177-3AD203B41FA5}">
                      <a16:colId xmlns:a16="http://schemas.microsoft.com/office/drawing/2014/main" val="20004"/>
                    </a:ext>
                  </a:extLst>
                </a:gridCol>
              </a:tblGrid>
              <a:tr h="613970">
                <a:tc>
                  <a:txBody>
                    <a:bodyPr/>
                    <a:lstStyle/>
                    <a:p>
                      <a:pPr algn="l"/>
                      <a:r>
                        <a:rPr lang="en-US" dirty="0" smtClean="0"/>
                        <a:t>S. No.</a:t>
                      </a:r>
                      <a:endParaRPr lang="en-US" dirty="0"/>
                    </a:p>
                  </a:txBody>
                  <a:tcPr/>
                </a:tc>
                <a:tc>
                  <a:txBody>
                    <a:bodyPr/>
                    <a:lstStyle/>
                    <a:p>
                      <a:pPr algn="l"/>
                      <a:r>
                        <a:rPr lang="en-US" dirty="0" smtClean="0"/>
                        <a:t>Name of Company</a:t>
                      </a:r>
                      <a:endParaRPr lang="en-US" dirty="0"/>
                    </a:p>
                  </a:txBody>
                  <a:tcPr/>
                </a:tc>
                <a:tc>
                  <a:txBody>
                    <a:bodyPr/>
                    <a:lstStyle/>
                    <a:p>
                      <a:pPr algn="l"/>
                      <a:r>
                        <a:rPr lang="en-US" dirty="0" smtClean="0"/>
                        <a:t>Job Profile</a:t>
                      </a:r>
                      <a:endParaRPr lang="en-US" dirty="0"/>
                    </a:p>
                  </a:txBody>
                  <a:tcPr/>
                </a:tc>
                <a:tc>
                  <a:txBody>
                    <a:bodyPr/>
                    <a:lstStyle/>
                    <a:p>
                      <a:pPr algn="l"/>
                      <a:r>
                        <a:rPr lang="en-US" dirty="0" smtClean="0"/>
                        <a:t>Package</a:t>
                      </a:r>
                      <a:endParaRPr lang="en-US" dirty="0"/>
                    </a:p>
                  </a:txBody>
                  <a:tcPr/>
                </a:tc>
                <a:tc>
                  <a:txBody>
                    <a:bodyPr/>
                    <a:lstStyle/>
                    <a:p>
                      <a:pPr algn="l"/>
                      <a:r>
                        <a:rPr lang="en-US" dirty="0" smtClean="0"/>
                        <a:t>Selected Students</a:t>
                      </a:r>
                      <a:endParaRPr lang="en-US" dirty="0"/>
                    </a:p>
                  </a:txBody>
                  <a:tcPr/>
                </a:tc>
                <a:extLst>
                  <a:ext uri="{0D108BD9-81ED-4DB2-BD59-A6C34878D82A}">
                    <a16:rowId xmlns:a16="http://schemas.microsoft.com/office/drawing/2014/main" val="10000"/>
                  </a:ext>
                </a:extLst>
              </a:tr>
              <a:tr h="1914676">
                <a:tc>
                  <a:txBody>
                    <a:bodyPr/>
                    <a:lstStyle/>
                    <a:p>
                      <a:pPr algn="l"/>
                      <a:r>
                        <a:rPr lang="en-US" b="1" dirty="0" smtClean="0"/>
                        <a:t>1.</a:t>
                      </a:r>
                      <a:endParaRPr lang="en-US" b="1" dirty="0"/>
                    </a:p>
                  </a:txBody>
                  <a:tcPr/>
                </a:tc>
                <a:tc>
                  <a:txBody>
                    <a:bodyPr/>
                    <a:lstStyle/>
                    <a:p>
                      <a:pPr algn="l"/>
                      <a:r>
                        <a:rPr lang="en-US" dirty="0" err="1" smtClean="0"/>
                        <a:t>Jair</a:t>
                      </a:r>
                      <a:r>
                        <a:rPr lang="en-US" dirty="0" smtClean="0"/>
                        <a:t> Networks &amp; Services</a:t>
                      </a:r>
                      <a:r>
                        <a:rPr lang="en-US" baseline="0" dirty="0" smtClean="0"/>
                        <a:t> </a:t>
                      </a:r>
                      <a:r>
                        <a:rPr lang="en-US" baseline="0" dirty="0" err="1" smtClean="0"/>
                        <a:t>Pvt.Ltd</a:t>
                      </a:r>
                      <a:r>
                        <a:rPr lang="en-US" baseline="0" dirty="0" smtClean="0"/>
                        <a:t>., New Delhi</a:t>
                      </a:r>
                      <a:endParaRPr lang="en-US" dirty="0"/>
                    </a:p>
                  </a:txBody>
                  <a:tcPr/>
                </a:tc>
                <a:tc>
                  <a:txBody>
                    <a:bodyPr/>
                    <a:lstStyle/>
                    <a:p>
                      <a:pPr algn="l"/>
                      <a:r>
                        <a:rPr lang="en-US" dirty="0" smtClean="0"/>
                        <a:t>Project Coordinator Trainee</a:t>
                      </a:r>
                      <a:endParaRPr lang="en-US" dirty="0"/>
                    </a:p>
                  </a:txBody>
                  <a:tcPr/>
                </a:tc>
                <a:tc>
                  <a:txBody>
                    <a:bodyPr/>
                    <a:lstStyle/>
                    <a:p>
                      <a:pPr algn="l"/>
                      <a:r>
                        <a:rPr lang="en-US" dirty="0" smtClean="0"/>
                        <a:t>3.0L</a:t>
                      </a:r>
                      <a:endParaRPr lang="en-US" dirty="0"/>
                    </a:p>
                  </a:txBody>
                  <a:tcPr/>
                </a:tc>
                <a:tc>
                  <a:txBody>
                    <a:bodyPr/>
                    <a:lstStyle/>
                    <a:p>
                      <a:pPr algn="l">
                        <a:lnSpc>
                          <a:spcPct val="150000"/>
                        </a:lnSpc>
                      </a:pPr>
                      <a:r>
                        <a:rPr lang="en-US" dirty="0" err="1" smtClean="0"/>
                        <a:t>Pankaj</a:t>
                      </a:r>
                      <a:r>
                        <a:rPr lang="en-US" dirty="0" smtClean="0"/>
                        <a:t> Pandey (ECE)</a:t>
                      </a:r>
                    </a:p>
                    <a:p>
                      <a:pPr algn="l">
                        <a:lnSpc>
                          <a:spcPct val="150000"/>
                        </a:lnSpc>
                      </a:pPr>
                      <a:r>
                        <a:rPr lang="en-US" dirty="0" smtClean="0"/>
                        <a:t>Amit </a:t>
                      </a:r>
                      <a:r>
                        <a:rPr lang="en-US" dirty="0" err="1" smtClean="0"/>
                        <a:t>Negi</a:t>
                      </a:r>
                      <a:r>
                        <a:rPr lang="en-US" dirty="0" smtClean="0"/>
                        <a:t> (CSE)</a:t>
                      </a:r>
                    </a:p>
                    <a:p>
                      <a:pPr algn="l">
                        <a:lnSpc>
                          <a:spcPct val="150000"/>
                        </a:lnSpc>
                      </a:pPr>
                      <a:r>
                        <a:rPr lang="en-US" dirty="0" err="1" smtClean="0"/>
                        <a:t>Shubham</a:t>
                      </a:r>
                      <a:r>
                        <a:rPr lang="en-US" dirty="0" smtClean="0"/>
                        <a:t> </a:t>
                      </a:r>
                      <a:r>
                        <a:rPr lang="en-US" dirty="0" err="1" smtClean="0"/>
                        <a:t>verma</a:t>
                      </a:r>
                      <a:r>
                        <a:rPr lang="en-US" dirty="0" smtClean="0"/>
                        <a:t> (ECE)</a:t>
                      </a:r>
                    </a:p>
                    <a:p>
                      <a:pPr algn="l">
                        <a:lnSpc>
                          <a:spcPct val="150000"/>
                        </a:lnSpc>
                      </a:pPr>
                      <a:r>
                        <a:rPr lang="en-US" dirty="0" err="1" smtClean="0"/>
                        <a:t>Himanshu</a:t>
                      </a:r>
                      <a:r>
                        <a:rPr lang="en-US" dirty="0" smtClean="0"/>
                        <a:t> Bora (CSE)</a:t>
                      </a:r>
                    </a:p>
                    <a:p>
                      <a:pPr algn="l"/>
                      <a:endParaRPr lang="en-US" dirty="0"/>
                    </a:p>
                  </a:txBody>
                  <a:tcPr/>
                </a:tc>
                <a:extLst>
                  <a:ext uri="{0D108BD9-81ED-4DB2-BD59-A6C34878D82A}">
                    <a16:rowId xmlns:a16="http://schemas.microsoft.com/office/drawing/2014/main" val="10001"/>
                  </a:ext>
                </a:extLst>
              </a:tr>
              <a:tr h="1555674">
                <a:tc>
                  <a:txBody>
                    <a:bodyPr/>
                    <a:lstStyle/>
                    <a:p>
                      <a:pPr algn="l"/>
                      <a:r>
                        <a:rPr lang="en-US" b="1" dirty="0" smtClean="0"/>
                        <a:t>2.</a:t>
                      </a:r>
                      <a:endParaRPr lang="en-US" b="1" dirty="0"/>
                    </a:p>
                  </a:txBody>
                  <a:tcPr/>
                </a:tc>
                <a:tc>
                  <a:txBody>
                    <a:bodyPr/>
                    <a:lstStyle/>
                    <a:p>
                      <a:pPr algn="l"/>
                      <a:r>
                        <a:rPr lang="en-US" dirty="0" err="1" smtClean="0"/>
                        <a:t>Acadecraft</a:t>
                      </a:r>
                      <a:r>
                        <a:rPr lang="en-US" dirty="0" smtClean="0"/>
                        <a:t> Private Limited Noida</a:t>
                      </a:r>
                      <a:endParaRPr lang="en-US" dirty="0"/>
                    </a:p>
                  </a:txBody>
                  <a:tcPr/>
                </a:tc>
                <a:tc>
                  <a:txBody>
                    <a:bodyPr/>
                    <a:lstStyle/>
                    <a:p>
                      <a:pPr algn="l"/>
                      <a:r>
                        <a:rPr lang="en-US" dirty="0" smtClean="0"/>
                        <a:t>Content Developer</a:t>
                      </a:r>
                      <a:endParaRPr lang="en-US" dirty="0"/>
                    </a:p>
                  </a:txBody>
                  <a:tcPr/>
                </a:tc>
                <a:tc>
                  <a:txBody>
                    <a:bodyPr/>
                    <a:lstStyle/>
                    <a:p>
                      <a:pPr algn="l"/>
                      <a:r>
                        <a:rPr lang="en-US" dirty="0" smtClean="0"/>
                        <a:t>2.8L</a:t>
                      </a:r>
                      <a:endParaRPr lang="en-US" dirty="0"/>
                    </a:p>
                  </a:txBody>
                  <a:tcPr/>
                </a:tc>
                <a:tc>
                  <a:txBody>
                    <a:bodyPr/>
                    <a:lstStyle/>
                    <a:p>
                      <a:pPr algn="l">
                        <a:lnSpc>
                          <a:spcPct val="150000"/>
                        </a:lnSpc>
                      </a:pPr>
                      <a:r>
                        <a:rPr lang="en-US" dirty="0" err="1" smtClean="0"/>
                        <a:t>Bhupendra</a:t>
                      </a:r>
                      <a:r>
                        <a:rPr lang="en-US" dirty="0" smtClean="0"/>
                        <a:t> </a:t>
                      </a:r>
                      <a:r>
                        <a:rPr lang="en-US" dirty="0" err="1" smtClean="0"/>
                        <a:t>Mahur</a:t>
                      </a:r>
                      <a:r>
                        <a:rPr lang="en-US" dirty="0" smtClean="0"/>
                        <a:t> (ME)</a:t>
                      </a:r>
                    </a:p>
                    <a:p>
                      <a:pPr algn="l">
                        <a:lnSpc>
                          <a:spcPct val="150000"/>
                        </a:lnSpc>
                      </a:pPr>
                      <a:r>
                        <a:rPr lang="en-US" dirty="0" err="1" smtClean="0"/>
                        <a:t>Pankaj</a:t>
                      </a:r>
                      <a:r>
                        <a:rPr lang="en-US" dirty="0" smtClean="0"/>
                        <a:t> Pandey (ECE)</a:t>
                      </a:r>
                    </a:p>
                    <a:p>
                      <a:pPr algn="l">
                        <a:lnSpc>
                          <a:spcPct val="150000"/>
                        </a:lnSpc>
                      </a:pPr>
                      <a:r>
                        <a:rPr lang="en-US" dirty="0" err="1" smtClean="0"/>
                        <a:t>Sumit</a:t>
                      </a:r>
                      <a:r>
                        <a:rPr lang="en-US" dirty="0" smtClean="0"/>
                        <a:t> </a:t>
                      </a:r>
                      <a:r>
                        <a:rPr lang="en-US" dirty="0" err="1" smtClean="0"/>
                        <a:t>Kathait</a:t>
                      </a:r>
                      <a:r>
                        <a:rPr lang="en-US" dirty="0" smtClean="0"/>
                        <a:t> (CSE)</a:t>
                      </a:r>
                    </a:p>
                    <a:p>
                      <a:pPr algn="l"/>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5702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ITG CAMPUS </a:t>
            </a:r>
            <a:r>
              <a:rPr lang="en-US" dirty="0" smtClean="0"/>
              <a:t>GLORY Cont.</a:t>
            </a:r>
            <a:endParaRPr lang="en-US" dirty="0"/>
          </a:p>
        </p:txBody>
      </p:sp>
      <p:sp>
        <p:nvSpPr>
          <p:cNvPr id="3" name="Content Placeholder 2"/>
          <p:cNvSpPr>
            <a:spLocks noGrp="1"/>
          </p:cNvSpPr>
          <p:nvPr>
            <p:ph sz="quarter" idx="1"/>
          </p:nvPr>
        </p:nvSpPr>
        <p:spPr>
          <a:xfrm>
            <a:off x="152400" y="1600200"/>
            <a:ext cx="8763000" cy="5181600"/>
          </a:xfrm>
        </p:spPr>
        <p:txBody>
          <a:bodyPr>
            <a:normAutofit fontScale="92500" lnSpcReduction="20000"/>
          </a:bodyPr>
          <a:lstStyle/>
          <a:p>
            <a:r>
              <a:rPr lang="en-US" dirty="0" smtClean="0"/>
              <a:t>IEEE technically sponsored International conference organized by ITG on 24 &amp; 25</a:t>
            </a:r>
            <a:r>
              <a:rPr lang="en-US" baseline="30000" dirty="0" smtClean="0"/>
              <a:t>th</a:t>
            </a:r>
            <a:r>
              <a:rPr lang="en-US" dirty="0" smtClean="0"/>
              <a:t> March 2017   </a:t>
            </a:r>
            <a:endParaRPr lang="en-US" dirty="0"/>
          </a:p>
          <a:p>
            <a:r>
              <a:rPr lang="en-US" dirty="0" smtClean="0"/>
              <a:t>National </a:t>
            </a:r>
            <a:r>
              <a:rPr lang="en-US" dirty="0"/>
              <a:t>Conference </a:t>
            </a:r>
            <a:r>
              <a:rPr lang="en-US" dirty="0" smtClean="0"/>
              <a:t>was </a:t>
            </a:r>
            <a:r>
              <a:rPr lang="en-US" dirty="0"/>
              <a:t>organized by </a:t>
            </a:r>
            <a:r>
              <a:rPr lang="en-US" dirty="0" smtClean="0"/>
              <a:t>ITG </a:t>
            </a:r>
            <a:r>
              <a:rPr lang="en-US" dirty="0"/>
              <a:t>on 24 &amp; 25th </a:t>
            </a:r>
            <a:r>
              <a:rPr lang="en-US" dirty="0" smtClean="0"/>
              <a:t>Oct. 2016</a:t>
            </a:r>
          </a:p>
          <a:p>
            <a:r>
              <a:rPr lang="en-US" dirty="0"/>
              <a:t>One Day Workshop on “ Energy Conservation</a:t>
            </a:r>
            <a:r>
              <a:rPr lang="en-US" dirty="0" smtClean="0"/>
              <a:t>” on 03 Sep. 2016</a:t>
            </a:r>
          </a:p>
          <a:p>
            <a:r>
              <a:rPr lang="en-US" dirty="0" smtClean="0"/>
              <a:t>Blood donation camp on 03 Nov. 2016</a:t>
            </a:r>
          </a:p>
          <a:p>
            <a:r>
              <a:rPr lang="en-US" dirty="0"/>
              <a:t>Election Awareness Signature </a:t>
            </a:r>
            <a:r>
              <a:rPr lang="en-US" dirty="0" smtClean="0"/>
              <a:t>Campaign on 05 Nov. 2016</a:t>
            </a:r>
          </a:p>
          <a:p>
            <a:r>
              <a:rPr lang="en-US" dirty="0" err="1" smtClean="0"/>
              <a:t>Programme</a:t>
            </a:r>
            <a:r>
              <a:rPr lang="en-US" dirty="0" smtClean="0"/>
              <a:t> on Effects of tobacco and women rights in </a:t>
            </a:r>
            <a:r>
              <a:rPr lang="en-US" dirty="0" err="1" smtClean="0"/>
              <a:t>india</a:t>
            </a:r>
            <a:r>
              <a:rPr lang="en-US" dirty="0" smtClean="0"/>
              <a:t> on 06 Dec. 2016</a:t>
            </a:r>
          </a:p>
          <a:p>
            <a:r>
              <a:rPr lang="en-US" dirty="0"/>
              <a:t>One day visit to </a:t>
            </a:r>
            <a:r>
              <a:rPr lang="en-US" dirty="0" err="1"/>
              <a:t>Birahi</a:t>
            </a:r>
            <a:r>
              <a:rPr lang="en-US" dirty="0"/>
              <a:t> Ganga Hydropower </a:t>
            </a:r>
            <a:r>
              <a:rPr lang="en-US" dirty="0" smtClean="0"/>
              <a:t>project</a:t>
            </a:r>
          </a:p>
          <a:p>
            <a:r>
              <a:rPr lang="en-US" dirty="0"/>
              <a:t>Village Survey: One Day Visit to “SIROUN”</a:t>
            </a:r>
            <a:br>
              <a:rPr lang="en-US" dirty="0"/>
            </a:br>
            <a:endParaRPr lang="en-US" dirty="0"/>
          </a:p>
        </p:txBody>
      </p:sp>
    </p:spTree>
    <p:extLst>
      <p:ext uri="{BB962C8B-B14F-4D97-AF65-F5344CB8AC3E}">
        <p14:creationId xmlns:p14="http://schemas.microsoft.com/office/powerpoint/2010/main" val="1687100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PRESS CLIPINGS</a:t>
            </a:r>
          </a:p>
        </p:txBody>
      </p:sp>
      <p:pic>
        <p:nvPicPr>
          <p:cNvPr id="7" name="Content Placeholder 6"/>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228600" y="1828800"/>
            <a:ext cx="4267200" cy="4724400"/>
          </a:xfrm>
        </p:spPr>
      </p:pic>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rot="16200000">
            <a:off x="4495800" y="2133600"/>
            <a:ext cx="4724400" cy="4114800"/>
          </a:xfrm>
        </p:spPr>
      </p:pic>
    </p:spTree>
    <p:extLst>
      <p:ext uri="{BB962C8B-B14F-4D97-AF65-F5344CB8AC3E}">
        <p14:creationId xmlns:p14="http://schemas.microsoft.com/office/powerpoint/2010/main" val="1208703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FUTURE PLANS</a:t>
            </a:r>
            <a:endParaRPr lang="en-US" b="1" dirty="0"/>
          </a:p>
        </p:txBody>
      </p:sp>
      <p:sp>
        <p:nvSpPr>
          <p:cNvPr id="3" name="Content Placeholder 2"/>
          <p:cNvSpPr>
            <a:spLocks noGrp="1"/>
          </p:cNvSpPr>
          <p:nvPr>
            <p:ph sz="quarter" idx="2"/>
          </p:nvPr>
        </p:nvSpPr>
        <p:spPr>
          <a:xfrm>
            <a:off x="554182" y="1752600"/>
            <a:ext cx="8361218" cy="4876800"/>
          </a:xfrm>
        </p:spPr>
        <p:txBody>
          <a:bodyPr>
            <a:normAutofit/>
          </a:bodyPr>
          <a:lstStyle/>
          <a:p>
            <a:r>
              <a:rPr lang="en-US" dirty="0"/>
              <a:t>NBA</a:t>
            </a:r>
          </a:p>
          <a:p>
            <a:r>
              <a:rPr lang="en-US" dirty="0" smtClean="0"/>
              <a:t>NACC</a:t>
            </a:r>
            <a:endParaRPr lang="en-US" dirty="0"/>
          </a:p>
          <a:p>
            <a:r>
              <a:rPr lang="en-US" dirty="0" smtClean="0"/>
              <a:t>ISO </a:t>
            </a:r>
            <a:r>
              <a:rPr lang="en-US" dirty="0"/>
              <a:t>CERTIFICATION</a:t>
            </a:r>
          </a:p>
          <a:p>
            <a:r>
              <a:rPr lang="en-US" dirty="0" smtClean="0"/>
              <a:t>AUTONAMOUS </a:t>
            </a:r>
            <a:r>
              <a:rPr lang="en-US" dirty="0"/>
              <a:t>STATUS</a:t>
            </a:r>
          </a:p>
          <a:p>
            <a:r>
              <a:rPr lang="en-US" dirty="0" err="1" smtClean="0"/>
              <a:t>MoU</a:t>
            </a:r>
            <a:r>
              <a:rPr lang="en-US" dirty="0" smtClean="0"/>
              <a:t> </a:t>
            </a:r>
            <a:r>
              <a:rPr lang="en-US" dirty="0"/>
              <a:t>WITH INDUSTRIES</a:t>
            </a:r>
          </a:p>
          <a:p>
            <a:r>
              <a:rPr lang="en-US" dirty="0" smtClean="0"/>
              <a:t>DST </a:t>
            </a:r>
            <a:r>
              <a:rPr lang="en-US" dirty="0"/>
              <a:t>&amp; AICTE SPONSORED PROJECTS</a:t>
            </a:r>
          </a:p>
          <a:p>
            <a:r>
              <a:rPr lang="en-US" dirty="0" smtClean="0"/>
              <a:t>NATIONAL </a:t>
            </a:r>
            <a:r>
              <a:rPr lang="en-US" dirty="0"/>
              <a:t>&amp; INTERNATIONAL CONFERENCES</a:t>
            </a:r>
          </a:p>
          <a:p>
            <a:r>
              <a:rPr lang="en-US" dirty="0" smtClean="0"/>
              <a:t>CONSULTANCY </a:t>
            </a:r>
            <a:r>
              <a:rPr lang="en-US" dirty="0"/>
              <a:t>SERVICES</a:t>
            </a:r>
            <a:endParaRPr lang="en-US" dirty="0"/>
          </a:p>
        </p:txBody>
      </p:sp>
    </p:spTree>
    <p:extLst>
      <p:ext uri="{BB962C8B-B14F-4D97-AF65-F5344CB8AC3E}">
        <p14:creationId xmlns:p14="http://schemas.microsoft.com/office/powerpoint/2010/main" val="2099278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8153400" cy="990600"/>
          </a:xfrm>
        </p:spPr>
        <p:txBody>
          <a:bodyPr>
            <a:noAutofit/>
          </a:bodyPr>
          <a:lstStyle/>
          <a:p>
            <a:pPr algn="ctr"/>
            <a:r>
              <a:rPr lang="en-US" sz="6600" dirty="0" smtClean="0"/>
              <a:t>Thank You</a:t>
            </a:r>
            <a:endParaRPr lang="en-US" sz="6600" dirty="0"/>
          </a:p>
        </p:txBody>
      </p:sp>
    </p:spTree>
    <p:extLst>
      <p:ext uri="{BB962C8B-B14F-4D97-AF65-F5344CB8AC3E}">
        <p14:creationId xmlns:p14="http://schemas.microsoft.com/office/powerpoint/2010/main" val="259680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ABOUT </a:t>
            </a:r>
            <a:r>
              <a:rPr lang="en-US" dirty="0"/>
              <a:t>ITG</a:t>
            </a:r>
          </a:p>
        </p:txBody>
      </p:sp>
      <p:sp>
        <p:nvSpPr>
          <p:cNvPr id="3" name="Content Placeholder 2"/>
          <p:cNvSpPr>
            <a:spLocks noGrp="1"/>
          </p:cNvSpPr>
          <p:nvPr>
            <p:ph sz="quarter" idx="1"/>
          </p:nvPr>
        </p:nvSpPr>
        <p:spPr>
          <a:xfrm>
            <a:off x="76200" y="1600200"/>
            <a:ext cx="8991600" cy="4709160"/>
          </a:xfrm>
        </p:spPr>
        <p:txBody>
          <a:bodyPr>
            <a:normAutofit/>
          </a:bodyPr>
          <a:lstStyle/>
          <a:p>
            <a:pPr algn="just">
              <a:buFont typeface="Wingdings" panose="05000000000000000000" pitchFamily="2" charset="2"/>
              <a:buChar char="v"/>
            </a:pPr>
            <a:r>
              <a:rPr lang="en-US" dirty="0" smtClean="0"/>
              <a:t>Established </a:t>
            </a:r>
            <a:r>
              <a:rPr lang="en-US" dirty="0"/>
              <a:t>in October 2013 with the approval of Uttarakhand </a:t>
            </a:r>
            <a:r>
              <a:rPr lang="en-US" dirty="0" smtClean="0"/>
              <a:t>Government.</a:t>
            </a:r>
          </a:p>
          <a:p>
            <a:pPr algn="just">
              <a:buFont typeface="Wingdings" panose="05000000000000000000" pitchFamily="2" charset="2"/>
              <a:buChar char="v"/>
            </a:pPr>
            <a:r>
              <a:rPr lang="en-US" dirty="0" smtClean="0"/>
              <a:t>The college is situated at kothiyalsain in district  Chamoli  Uttarakhand which is 3 km from chamoli.</a:t>
            </a:r>
          </a:p>
          <a:p>
            <a:pPr algn="just">
              <a:buFont typeface="Wingdings" panose="05000000000000000000" pitchFamily="2" charset="2"/>
              <a:buChar char="v"/>
            </a:pPr>
            <a:r>
              <a:rPr lang="en-US" dirty="0" smtClean="0"/>
              <a:t>The academic session 2013-14 was started from 1</a:t>
            </a:r>
            <a:r>
              <a:rPr lang="en-US" baseline="30000" dirty="0" smtClean="0"/>
              <a:t>st</a:t>
            </a:r>
            <a:r>
              <a:rPr lang="en-US" dirty="0" smtClean="0"/>
              <a:t> Oct., 2013.</a:t>
            </a:r>
          </a:p>
          <a:p>
            <a:pPr algn="just">
              <a:buFont typeface="Wingdings" panose="05000000000000000000" pitchFamily="2" charset="2"/>
              <a:buChar char="v"/>
            </a:pPr>
            <a:r>
              <a:rPr lang="en-US" dirty="0" smtClean="0"/>
              <a:t>The inauguration of college was done by former chief minister Mr. Vijay Bahuguana on dated 9 January, 2014.</a:t>
            </a:r>
          </a:p>
          <a:p>
            <a:pPr algn="just">
              <a:buFont typeface="Wingdings" panose="05000000000000000000" pitchFamily="2" charset="2"/>
              <a:buChar char="v"/>
            </a:pPr>
            <a:r>
              <a:rPr lang="en-US" dirty="0" smtClean="0"/>
              <a:t>ITG is approved by AICTE in 2015.</a:t>
            </a:r>
            <a:endParaRPr lang="en-US" dirty="0"/>
          </a:p>
        </p:txBody>
      </p:sp>
    </p:spTree>
    <p:extLst>
      <p:ext uri="{BB962C8B-B14F-4D97-AF65-F5344CB8AC3E}">
        <p14:creationId xmlns:p14="http://schemas.microsoft.com/office/powerpoint/2010/main" val="1778128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5400000" algn="t" rotWithShape="0">
              <a:prstClr val="black">
                <a:alpha val="40000"/>
              </a:prstClr>
            </a:outerShdw>
          </a:effectLst>
        </p:spPr>
        <p:txBody>
          <a:bodyPr/>
          <a:lstStyle/>
          <a:p>
            <a:pPr algn="ctr"/>
            <a:r>
              <a:rPr lang="en-US" dirty="0" smtClean="0"/>
              <a:t>OUR MISSION</a:t>
            </a:r>
            <a:endParaRPr lang="en-US" dirty="0"/>
          </a:p>
        </p:txBody>
      </p:sp>
      <p:sp>
        <p:nvSpPr>
          <p:cNvPr id="3" name="Content Placeholder 2"/>
          <p:cNvSpPr>
            <a:spLocks noGrp="1"/>
          </p:cNvSpPr>
          <p:nvPr>
            <p:ph sz="quarter" idx="1"/>
          </p:nvPr>
        </p:nvSpPr>
        <p:spPr>
          <a:xfrm>
            <a:off x="152400" y="1600200"/>
            <a:ext cx="8763000" cy="1371600"/>
          </a:xfrm>
        </p:spPr>
        <p:txBody>
          <a:bodyPr>
            <a:noAutofit/>
          </a:bodyPr>
          <a:lstStyle/>
          <a:p>
            <a:pPr marL="137160" indent="0" algn="just">
              <a:buNone/>
            </a:pPr>
            <a:r>
              <a:rPr lang="en-US" sz="2400" dirty="0"/>
              <a:t>To produce quality manpower equipped with such human and social values required integrate excellent technical skills, leadership, creativity and innovation for the benefit of mankind, for sustainable development of State of Uttarakhand and to promote research in the emerging discipline.</a:t>
            </a:r>
          </a:p>
        </p:txBody>
      </p:sp>
      <p:sp>
        <p:nvSpPr>
          <p:cNvPr id="6" name="Title 1"/>
          <p:cNvSpPr txBox="1">
            <a:spLocks/>
          </p:cNvSpPr>
          <p:nvPr/>
        </p:nvSpPr>
        <p:spPr>
          <a:xfrm>
            <a:off x="533400" y="3352800"/>
            <a:ext cx="8229600" cy="8382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400" b="0" dirty="0" smtClean="0">
                <a:solidFill>
                  <a:schemeClr val="bg2">
                    <a:lumMod val="25000"/>
                  </a:schemeClr>
                </a:solidFill>
              </a:rPr>
              <a:t>OUR VISION</a:t>
            </a:r>
            <a:endParaRPr lang="en-US" sz="4400" b="0" dirty="0">
              <a:solidFill>
                <a:schemeClr val="bg2">
                  <a:lumMod val="25000"/>
                </a:schemeClr>
              </a:solidFill>
            </a:endParaRPr>
          </a:p>
        </p:txBody>
      </p:sp>
      <p:sp>
        <p:nvSpPr>
          <p:cNvPr id="7" name="Content Placeholder 2"/>
          <p:cNvSpPr txBox="1">
            <a:spLocks/>
          </p:cNvSpPr>
          <p:nvPr/>
        </p:nvSpPr>
        <p:spPr>
          <a:xfrm>
            <a:off x="266700" y="4572000"/>
            <a:ext cx="8763000" cy="1371600"/>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lgn="just">
              <a:buNone/>
            </a:pPr>
            <a:r>
              <a:rPr lang="en-US" sz="2400" dirty="0"/>
              <a:t>To develop into a systematic leader and pivot for excellence in technical education sector in the state, and catalyzing absorption, innovation, diffusion and transfer of high technology for improved productivity, quality of life and empowerment, thereby affecting regional growth in the State of Uttarakhand.</a:t>
            </a:r>
          </a:p>
        </p:txBody>
      </p:sp>
    </p:spTree>
    <p:extLst>
      <p:ext uri="{BB962C8B-B14F-4D97-AF65-F5344CB8AC3E}">
        <p14:creationId xmlns:p14="http://schemas.microsoft.com/office/powerpoint/2010/main" val="2655776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Why ITG</a:t>
            </a:r>
            <a:br>
              <a:rPr lang="en-US" sz="4400" dirty="0"/>
            </a:br>
            <a:endParaRPr lang="en-US" sz="4400" dirty="0"/>
          </a:p>
        </p:txBody>
      </p:sp>
      <p:sp>
        <p:nvSpPr>
          <p:cNvPr id="3" name="Content Placeholder 2"/>
          <p:cNvSpPr>
            <a:spLocks noGrp="1"/>
          </p:cNvSpPr>
          <p:nvPr>
            <p:ph sz="quarter" idx="1"/>
          </p:nvPr>
        </p:nvSpPr>
        <p:spPr>
          <a:xfrm>
            <a:off x="76200" y="1600200"/>
            <a:ext cx="8915400" cy="5181600"/>
          </a:xfrm>
        </p:spPr>
        <p:txBody>
          <a:bodyPr>
            <a:normAutofit fontScale="55000" lnSpcReduction="20000"/>
          </a:bodyPr>
          <a:lstStyle/>
          <a:p>
            <a:pPr>
              <a:lnSpc>
                <a:spcPct val="120000"/>
              </a:lnSpc>
              <a:buFont typeface="Wingdings" panose="05000000000000000000" pitchFamily="2" charset="2"/>
              <a:buChar char="v"/>
            </a:pPr>
            <a:r>
              <a:rPr lang="en-US" sz="3600" b="1" dirty="0">
                <a:solidFill>
                  <a:srgbClr val="C00000"/>
                </a:solidFill>
                <a:latin typeface="Angsana New" pitchFamily="18" charset="-34"/>
                <a:cs typeface="Angsana New" pitchFamily="18" charset="-34"/>
              </a:rPr>
              <a:t>Knowledge Capital</a:t>
            </a:r>
          </a:p>
          <a:p>
            <a:pPr marL="137160" indent="0" algn="just">
              <a:lnSpc>
                <a:spcPct val="120000"/>
              </a:lnSpc>
              <a:buNone/>
            </a:pPr>
            <a:r>
              <a:rPr lang="en-US" dirty="0" smtClean="0">
                <a:latin typeface="Angsana New" pitchFamily="18" charset="-34"/>
                <a:cs typeface="Angsana New" pitchFamily="18" charset="-34"/>
              </a:rPr>
              <a:t>The </a:t>
            </a:r>
            <a:r>
              <a:rPr lang="en-US" dirty="0">
                <a:latin typeface="Angsana New" pitchFamily="18" charset="-34"/>
                <a:cs typeface="Angsana New" pitchFamily="18" charset="-34"/>
              </a:rPr>
              <a:t>excellent mix of qualified faculty and up-to-date course contents ensure that </a:t>
            </a:r>
            <a:r>
              <a:rPr lang="en-US" dirty="0" smtClean="0">
                <a:latin typeface="Angsana New" pitchFamily="18" charset="-34"/>
                <a:cs typeface="Angsana New" pitchFamily="18" charset="-34"/>
              </a:rPr>
              <a:t>ITG </a:t>
            </a:r>
            <a:r>
              <a:rPr lang="en-US" dirty="0">
                <a:latin typeface="Angsana New" pitchFamily="18" charset="-34"/>
                <a:cs typeface="Angsana New" pitchFamily="18" charset="-34"/>
              </a:rPr>
              <a:t>graduates </a:t>
            </a:r>
            <a:r>
              <a:rPr lang="en-US" dirty="0" smtClean="0">
                <a:latin typeface="Angsana New" pitchFamily="18" charset="-34"/>
                <a:cs typeface="Angsana New" pitchFamily="18" charset="-34"/>
              </a:rPr>
              <a:t>are </a:t>
            </a:r>
            <a:r>
              <a:rPr lang="en-US" dirty="0">
                <a:latin typeface="Angsana New" pitchFamily="18" charset="-34"/>
                <a:cs typeface="Angsana New" pitchFamily="18" charset="-34"/>
              </a:rPr>
              <a:t>well prepared to face any challenge posed by today’s scenario</a:t>
            </a:r>
            <a:r>
              <a:rPr lang="en-US" dirty="0" smtClean="0">
                <a:latin typeface="Angsana New" pitchFamily="18" charset="-34"/>
                <a:cs typeface="Angsana New" pitchFamily="18" charset="-34"/>
              </a:rPr>
              <a:t>.</a:t>
            </a:r>
          </a:p>
          <a:p>
            <a:pPr marL="137160" indent="0" algn="just">
              <a:lnSpc>
                <a:spcPct val="120000"/>
              </a:lnSpc>
              <a:buNone/>
            </a:pPr>
            <a:endParaRPr lang="en-US" dirty="0">
              <a:latin typeface="Angsana New" pitchFamily="18" charset="-34"/>
              <a:cs typeface="Angsana New" pitchFamily="18" charset="-34"/>
            </a:endParaRPr>
          </a:p>
          <a:p>
            <a:pPr>
              <a:lnSpc>
                <a:spcPct val="120000"/>
              </a:lnSpc>
              <a:buFont typeface="Wingdings" panose="05000000000000000000" pitchFamily="2" charset="2"/>
              <a:buChar char="v"/>
            </a:pPr>
            <a:r>
              <a:rPr lang="en-US" sz="3600" b="1" dirty="0">
                <a:solidFill>
                  <a:srgbClr val="C00000"/>
                </a:solidFill>
                <a:latin typeface="Angsana New" pitchFamily="18" charset="-34"/>
                <a:cs typeface="Angsana New" pitchFamily="18" charset="-34"/>
              </a:rPr>
              <a:t>Selection Process</a:t>
            </a:r>
          </a:p>
          <a:p>
            <a:pPr marL="137160" indent="0" algn="just">
              <a:lnSpc>
                <a:spcPct val="120000"/>
              </a:lnSpc>
              <a:buNone/>
            </a:pPr>
            <a:r>
              <a:rPr lang="en-US" dirty="0" smtClean="0">
                <a:latin typeface="Angsana New" pitchFamily="18" charset="-34"/>
                <a:cs typeface="Angsana New" pitchFamily="18" charset="-34"/>
              </a:rPr>
              <a:t>The</a:t>
            </a:r>
            <a:r>
              <a:rPr lang="en-IN" dirty="0" smtClean="0">
                <a:latin typeface="Angsana New" pitchFamily="18" charset="-34"/>
                <a:cs typeface="Angsana New" pitchFamily="18" charset="-34"/>
              </a:rPr>
              <a:t> </a:t>
            </a:r>
            <a:r>
              <a:rPr lang="en-IN" dirty="0">
                <a:latin typeface="Angsana New" pitchFamily="18" charset="-34"/>
                <a:cs typeface="Angsana New" pitchFamily="18" charset="-34"/>
              </a:rPr>
              <a:t>students have excellent educational </a:t>
            </a:r>
            <a:r>
              <a:rPr lang="en-IN" dirty="0" smtClean="0">
                <a:latin typeface="Angsana New" pitchFamily="18" charset="-34"/>
                <a:cs typeface="Angsana New" pitchFamily="18" charset="-34"/>
              </a:rPr>
              <a:t>background. </a:t>
            </a:r>
            <a:r>
              <a:rPr lang="en-IN" dirty="0">
                <a:latin typeface="Angsana New" pitchFamily="18" charset="-34"/>
                <a:cs typeface="Angsana New" pitchFamily="18" charset="-34"/>
              </a:rPr>
              <a:t>They have been selected for admission in </a:t>
            </a:r>
            <a:r>
              <a:rPr lang="en-IN" dirty="0" smtClean="0">
                <a:latin typeface="Angsana New" pitchFamily="18" charset="-34"/>
                <a:cs typeface="Angsana New" pitchFamily="18" charset="-34"/>
              </a:rPr>
              <a:t>the </a:t>
            </a:r>
            <a:r>
              <a:rPr lang="en-IN" dirty="0">
                <a:latin typeface="Angsana New" pitchFamily="18" charset="-34"/>
                <a:cs typeface="Angsana New" pitchFamily="18" charset="-34"/>
              </a:rPr>
              <a:t>college through the stringent admission test conducted by </a:t>
            </a:r>
            <a:r>
              <a:rPr lang="en-IN" dirty="0" smtClean="0">
                <a:latin typeface="Angsana New" pitchFamily="18" charset="-34"/>
                <a:cs typeface="Angsana New" pitchFamily="18" charset="-34"/>
              </a:rPr>
              <a:t>JEE Mains by IIT’s.</a:t>
            </a:r>
            <a:r>
              <a:rPr lang="en-US" dirty="0" smtClean="0">
                <a:latin typeface="Angsana New" pitchFamily="18" charset="-34"/>
                <a:cs typeface="Angsana New" pitchFamily="18" charset="-34"/>
              </a:rPr>
              <a:t> </a:t>
            </a:r>
            <a:endParaRPr lang="en-US" dirty="0" smtClean="0">
              <a:latin typeface="Angsana New" pitchFamily="18" charset="-34"/>
              <a:cs typeface="Angsana New" pitchFamily="18" charset="-34"/>
            </a:endParaRPr>
          </a:p>
          <a:p>
            <a:pPr marL="137160" indent="0" algn="just">
              <a:lnSpc>
                <a:spcPct val="120000"/>
              </a:lnSpc>
              <a:buNone/>
            </a:pPr>
            <a:endParaRPr lang="en-US" dirty="0">
              <a:latin typeface="Angsana New" pitchFamily="18" charset="-34"/>
              <a:cs typeface="Angsana New" pitchFamily="18" charset="-34"/>
            </a:endParaRPr>
          </a:p>
          <a:p>
            <a:pPr>
              <a:lnSpc>
                <a:spcPct val="120000"/>
              </a:lnSpc>
              <a:buFont typeface="Wingdings" panose="05000000000000000000" pitchFamily="2" charset="2"/>
              <a:buChar char="v"/>
            </a:pPr>
            <a:r>
              <a:rPr lang="en-US" sz="3600" b="1" dirty="0">
                <a:solidFill>
                  <a:srgbClr val="C00000"/>
                </a:solidFill>
                <a:latin typeface="Angsana New" pitchFamily="18" charset="-34"/>
                <a:cs typeface="Angsana New" pitchFamily="18" charset="-34"/>
              </a:rPr>
              <a:t>Practical Exposure</a:t>
            </a:r>
          </a:p>
          <a:p>
            <a:pPr marL="137160" indent="0" algn="just">
              <a:lnSpc>
                <a:spcPct val="120000"/>
              </a:lnSpc>
              <a:buNone/>
            </a:pPr>
            <a:r>
              <a:rPr lang="en-US" dirty="0" smtClean="0">
                <a:latin typeface="Angsana New" pitchFamily="18" charset="-34"/>
                <a:cs typeface="Angsana New" pitchFamily="18" charset="-34"/>
              </a:rPr>
              <a:t>ITG </a:t>
            </a:r>
            <a:r>
              <a:rPr lang="en-US" dirty="0">
                <a:latin typeface="Angsana New" pitchFamily="18" charset="-34"/>
                <a:cs typeface="Angsana New" pitchFamily="18" charset="-34"/>
              </a:rPr>
              <a:t>believes in the importance of giving its students extensive practical exposure alongside </a:t>
            </a:r>
            <a:r>
              <a:rPr lang="en-US" dirty="0" smtClean="0">
                <a:latin typeface="Angsana New" pitchFamily="18" charset="-34"/>
                <a:cs typeface="Angsana New" pitchFamily="18" charset="-34"/>
              </a:rPr>
              <a:t>invaluable </a:t>
            </a:r>
            <a:r>
              <a:rPr lang="en-US" dirty="0">
                <a:latin typeface="Angsana New" pitchFamily="18" charset="-34"/>
                <a:cs typeface="Angsana New" pitchFamily="18" charset="-34"/>
              </a:rPr>
              <a:t>academic inputs to ensure their holistic development. This ensures a perfect mix of </a:t>
            </a:r>
            <a:r>
              <a:rPr lang="en-US" dirty="0" smtClean="0">
                <a:latin typeface="Angsana New" pitchFamily="18" charset="-34"/>
                <a:cs typeface="Angsana New" pitchFamily="18" charset="-34"/>
              </a:rPr>
              <a:t>technical </a:t>
            </a:r>
            <a:r>
              <a:rPr lang="en-US" dirty="0">
                <a:latin typeface="Angsana New" pitchFamily="18" charset="-34"/>
                <a:cs typeface="Angsana New" pitchFamily="18" charset="-34"/>
              </a:rPr>
              <a:t>acumen and academic intellect. Such exposure is provided by means of Summer </a:t>
            </a:r>
            <a:r>
              <a:rPr lang="en-US" dirty="0" smtClean="0">
                <a:latin typeface="Angsana New" pitchFamily="18" charset="-34"/>
                <a:cs typeface="Angsana New" pitchFamily="18" charset="-34"/>
              </a:rPr>
              <a:t>Internship</a:t>
            </a:r>
            <a:r>
              <a:rPr lang="en-US" dirty="0">
                <a:latin typeface="Angsana New" pitchFamily="18" charset="-34"/>
                <a:cs typeface="Angsana New" pitchFamily="18" charset="-34"/>
              </a:rPr>
              <a:t>, Workshops, Field Visits, Industry Visits, Guest Lectures, and Live Projects. A </a:t>
            </a:r>
            <a:r>
              <a:rPr lang="en-US" dirty="0" smtClean="0">
                <a:latin typeface="Angsana New" pitchFamily="18" charset="-34"/>
                <a:cs typeface="Angsana New" pitchFamily="18" charset="-34"/>
              </a:rPr>
              <a:t>four week compulsory </a:t>
            </a:r>
            <a:r>
              <a:rPr lang="en-US" dirty="0">
                <a:latin typeface="Angsana New" pitchFamily="18" charset="-34"/>
                <a:cs typeface="Angsana New" pitchFamily="18" charset="-34"/>
              </a:rPr>
              <a:t>Summer Internship provides an opportunity for students to apply academic </a:t>
            </a:r>
            <a:r>
              <a:rPr lang="en-US" dirty="0" smtClean="0">
                <a:latin typeface="Angsana New" pitchFamily="18" charset="-34"/>
                <a:cs typeface="Angsana New" pitchFamily="18" charset="-34"/>
              </a:rPr>
              <a:t>knowledge </a:t>
            </a:r>
            <a:r>
              <a:rPr lang="en-US" dirty="0">
                <a:latin typeface="Angsana New" pitchFamily="18" charset="-34"/>
                <a:cs typeface="Angsana New" pitchFamily="18" charset="-34"/>
              </a:rPr>
              <a:t>to real time technology related problems.  Guest lectures provide students with a </a:t>
            </a:r>
            <a:r>
              <a:rPr lang="en-US" dirty="0" smtClean="0">
                <a:latin typeface="Angsana New" pitchFamily="18" charset="-34"/>
                <a:cs typeface="Angsana New" pitchFamily="18" charset="-34"/>
              </a:rPr>
              <a:t>chance to </a:t>
            </a:r>
            <a:r>
              <a:rPr lang="en-US" dirty="0">
                <a:latin typeface="Angsana New" pitchFamily="18" charset="-34"/>
                <a:cs typeface="Angsana New" pitchFamily="18" charset="-34"/>
              </a:rPr>
              <a:t>interact with representatives of the technical world and learn about the latest </a:t>
            </a:r>
            <a:r>
              <a:rPr lang="en-US" dirty="0" smtClean="0">
                <a:latin typeface="Angsana New" pitchFamily="18" charset="-34"/>
                <a:cs typeface="Angsana New" pitchFamily="18" charset="-34"/>
              </a:rPr>
              <a:t>technology</a:t>
            </a:r>
            <a:r>
              <a:rPr lang="en-US" dirty="0">
                <a:latin typeface="Angsana New" pitchFamily="18" charset="-34"/>
                <a:cs typeface="Angsana New" pitchFamily="18" charset="-34"/>
              </a:rPr>
              <a:t>.</a:t>
            </a:r>
          </a:p>
          <a:p>
            <a:endParaRPr lang="en-US" dirty="0"/>
          </a:p>
        </p:txBody>
      </p:sp>
    </p:spTree>
    <p:extLst>
      <p:ext uri="{BB962C8B-B14F-4D97-AF65-F5344CB8AC3E}">
        <p14:creationId xmlns:p14="http://schemas.microsoft.com/office/powerpoint/2010/main" val="4118306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7086600" cy="1447800"/>
          </a:xfrm>
        </p:spPr>
        <p:txBody>
          <a:bodyPr>
            <a:normAutofit/>
          </a:bodyPr>
          <a:lstStyle/>
          <a:p>
            <a:r>
              <a:rPr lang="en-US" dirty="0" smtClean="0"/>
              <a:t>DIRECTOR, IT Gopeshwar</a:t>
            </a:r>
            <a:r>
              <a:rPr lang="en-US" dirty="0"/>
              <a:t/>
            </a:r>
            <a:br>
              <a:rPr lang="en-US" dirty="0"/>
            </a:br>
            <a:endParaRPr lang="en-US" dirty="0"/>
          </a:p>
        </p:txBody>
      </p:sp>
      <p:sp>
        <p:nvSpPr>
          <p:cNvPr id="3" name="Content Placeholder 2"/>
          <p:cNvSpPr>
            <a:spLocks noGrp="1"/>
          </p:cNvSpPr>
          <p:nvPr>
            <p:ph sz="quarter" idx="1"/>
          </p:nvPr>
        </p:nvSpPr>
        <p:spPr>
          <a:xfrm>
            <a:off x="152400" y="1905000"/>
            <a:ext cx="8763000" cy="4709160"/>
          </a:xfrm>
        </p:spPr>
        <p:txBody>
          <a:bodyPr>
            <a:noAutofit/>
          </a:bodyPr>
          <a:lstStyle/>
          <a:p>
            <a:pPr algn="just">
              <a:lnSpc>
                <a:spcPct val="120000"/>
              </a:lnSpc>
            </a:pPr>
            <a:r>
              <a:rPr lang="en-US" sz="1600" dirty="0"/>
              <a:t>Dr. K.K.S.Mer joined as Director of Institute of Technology, Gopeshwar on 13/02/2015</a:t>
            </a:r>
            <a:r>
              <a:rPr lang="en-US" sz="1600" dirty="0" smtClean="0"/>
              <a:t>.</a:t>
            </a:r>
          </a:p>
          <a:p>
            <a:pPr marL="457200" algn="just">
              <a:lnSpc>
                <a:spcPct val="120000"/>
              </a:lnSpc>
              <a:spcBef>
                <a:spcPts val="600"/>
              </a:spcBef>
            </a:pPr>
            <a:r>
              <a:rPr lang="en-US" sz="1600" dirty="0"/>
              <a:t>Prior to his present assignment he was Head of Department of Mechanical Engineering at </a:t>
            </a:r>
            <a:r>
              <a:rPr lang="en-US" sz="1600" dirty="0" err="1"/>
              <a:t>Govind</a:t>
            </a:r>
            <a:r>
              <a:rPr lang="en-US" sz="1600" dirty="0"/>
              <a:t> </a:t>
            </a:r>
            <a:r>
              <a:rPr lang="en-US" sz="1600" dirty="0" err="1"/>
              <a:t>Ballabh</a:t>
            </a:r>
            <a:r>
              <a:rPr lang="en-US" sz="1600" dirty="0"/>
              <a:t> Pant Engineering College</a:t>
            </a:r>
            <a:r>
              <a:rPr lang="en-US" sz="1600" dirty="0" smtClean="0"/>
              <a:t>, </a:t>
            </a:r>
            <a:r>
              <a:rPr lang="en-US" sz="1600" dirty="0" err="1" smtClean="0"/>
              <a:t>Ghurdauri</a:t>
            </a:r>
            <a:r>
              <a:rPr lang="en-US" sz="1600" dirty="0" smtClean="0"/>
              <a:t>, Pauri </a:t>
            </a:r>
            <a:r>
              <a:rPr lang="en-US" sz="1600" dirty="0" err="1"/>
              <a:t>Garhwal</a:t>
            </a:r>
            <a:r>
              <a:rPr lang="en-US" sz="1600" dirty="0" smtClean="0"/>
              <a:t>.</a:t>
            </a:r>
          </a:p>
          <a:p>
            <a:pPr algn="just">
              <a:lnSpc>
                <a:spcPct val="120000"/>
              </a:lnSpc>
            </a:pPr>
            <a:r>
              <a:rPr lang="en-US" sz="1600" dirty="0"/>
              <a:t>Dr. K.K.S.Mer has graduated in Mechanical Engineering from College of Technology</a:t>
            </a:r>
            <a:r>
              <a:rPr lang="en-US" sz="1600" dirty="0" smtClean="0"/>
              <a:t>, </a:t>
            </a:r>
            <a:r>
              <a:rPr lang="en-US" sz="1600" dirty="0" err="1" smtClean="0"/>
              <a:t>PantNagar</a:t>
            </a:r>
            <a:r>
              <a:rPr lang="en-US" sz="1600" dirty="0" smtClean="0"/>
              <a:t> </a:t>
            </a:r>
            <a:r>
              <a:rPr lang="en-US" sz="1600" dirty="0"/>
              <a:t>in </a:t>
            </a:r>
            <a:r>
              <a:rPr lang="en-US" sz="1600" dirty="0" smtClean="0"/>
              <a:t>1993, Post </a:t>
            </a:r>
            <a:r>
              <a:rPr lang="en-US" sz="1600" dirty="0"/>
              <a:t>Graduation in Design of Process Machines from MNREC, Allahabad in </a:t>
            </a:r>
            <a:r>
              <a:rPr lang="en-US" sz="1600" dirty="0" smtClean="0"/>
              <a:t>1995</a:t>
            </a:r>
            <a:r>
              <a:rPr lang="en-US" sz="1600" dirty="0"/>
              <a:t> </a:t>
            </a:r>
            <a:r>
              <a:rPr lang="en-US" sz="1600" dirty="0" smtClean="0"/>
              <a:t>and obtained </a:t>
            </a:r>
            <a:r>
              <a:rPr lang="en-US" sz="1600" dirty="0"/>
              <a:t>his Doctoral Degree from IIT </a:t>
            </a:r>
            <a:r>
              <a:rPr lang="en-US" sz="1600" dirty="0" err="1"/>
              <a:t>Roorkee</a:t>
            </a:r>
            <a:r>
              <a:rPr lang="en-US" sz="1600" dirty="0"/>
              <a:t> in 2008</a:t>
            </a:r>
            <a:r>
              <a:rPr lang="en-US" sz="1600" dirty="0" smtClean="0"/>
              <a:t>.</a:t>
            </a:r>
          </a:p>
          <a:p>
            <a:pPr algn="just">
              <a:lnSpc>
                <a:spcPct val="120000"/>
              </a:lnSpc>
            </a:pPr>
            <a:r>
              <a:rPr lang="en-US" sz="1600" dirty="0"/>
              <a:t>At G.B.P.E.C. </a:t>
            </a:r>
            <a:r>
              <a:rPr lang="en-US" sz="1600" dirty="0" err="1"/>
              <a:t>Ghurdauri</a:t>
            </a:r>
            <a:r>
              <a:rPr lang="en-US" sz="1600" dirty="0"/>
              <a:t>, Pauri </a:t>
            </a:r>
            <a:r>
              <a:rPr lang="en-US" sz="1600" dirty="0" err="1"/>
              <a:t>Garhwal</a:t>
            </a:r>
            <a:r>
              <a:rPr lang="en-US" sz="1600" dirty="0"/>
              <a:t>, </a:t>
            </a:r>
            <a:r>
              <a:rPr lang="en-US" sz="1600" dirty="0" smtClean="0"/>
              <a:t>Uttarakhand he </a:t>
            </a:r>
            <a:r>
              <a:rPr lang="en-US" sz="1600" dirty="0"/>
              <a:t>held administrative </a:t>
            </a:r>
            <a:r>
              <a:rPr lang="en-US" sz="1600" dirty="0" smtClean="0"/>
              <a:t>responsibilities as: </a:t>
            </a:r>
          </a:p>
          <a:p>
            <a:pPr lvl="1" algn="just">
              <a:lnSpc>
                <a:spcPct val="120000"/>
              </a:lnSpc>
            </a:pPr>
            <a:r>
              <a:rPr lang="en-US" sz="1600" dirty="0" smtClean="0"/>
              <a:t>Dean </a:t>
            </a:r>
            <a:r>
              <a:rPr lang="en-US" sz="1600" dirty="0"/>
              <a:t>Student </a:t>
            </a:r>
            <a:r>
              <a:rPr lang="en-US" sz="1600" dirty="0" smtClean="0"/>
              <a:t>Welfare</a:t>
            </a:r>
          </a:p>
          <a:p>
            <a:pPr lvl="1" algn="just">
              <a:lnSpc>
                <a:spcPct val="120000"/>
              </a:lnSpc>
            </a:pPr>
            <a:r>
              <a:rPr lang="en-US" sz="1600" dirty="0" smtClean="0"/>
              <a:t>Nodal </a:t>
            </a:r>
            <a:r>
              <a:rPr lang="en-US" sz="1600" dirty="0"/>
              <a:t>Officer Institute Industry Interaction </a:t>
            </a:r>
            <a:r>
              <a:rPr lang="en-US" sz="1600" dirty="0" smtClean="0"/>
              <a:t>Cell</a:t>
            </a:r>
          </a:p>
          <a:p>
            <a:pPr lvl="1" algn="just">
              <a:lnSpc>
                <a:spcPct val="120000"/>
              </a:lnSpc>
            </a:pPr>
            <a:r>
              <a:rPr lang="en-US" sz="1600" dirty="0" smtClean="0"/>
              <a:t>Training </a:t>
            </a:r>
            <a:r>
              <a:rPr lang="en-US" sz="1600" dirty="0"/>
              <a:t>and Placement </a:t>
            </a:r>
            <a:r>
              <a:rPr lang="en-US" sz="1600" dirty="0" smtClean="0"/>
              <a:t>Officer</a:t>
            </a:r>
          </a:p>
          <a:p>
            <a:pPr lvl="1" algn="just">
              <a:lnSpc>
                <a:spcPct val="120000"/>
              </a:lnSpc>
            </a:pPr>
            <a:r>
              <a:rPr lang="en-US" sz="1600" dirty="0" smtClean="0"/>
              <a:t>Chief </a:t>
            </a:r>
            <a:r>
              <a:rPr lang="en-US" sz="1600" dirty="0"/>
              <a:t>Warden &amp; </a:t>
            </a:r>
            <a:r>
              <a:rPr lang="en-US" sz="1600" dirty="0" smtClean="0"/>
              <a:t>Proctor</a:t>
            </a:r>
          </a:p>
          <a:p>
            <a:pPr algn="just">
              <a:lnSpc>
                <a:spcPct val="120000"/>
              </a:lnSpc>
            </a:pPr>
            <a:r>
              <a:rPr lang="en-US" sz="1600" dirty="0"/>
              <a:t>He trained Officers at Uttarakhand Jal </a:t>
            </a:r>
            <a:r>
              <a:rPr lang="en-US" sz="1600" dirty="0" err="1"/>
              <a:t>Vidut</a:t>
            </a:r>
            <a:r>
              <a:rPr lang="en-US" sz="1600" dirty="0"/>
              <a:t> Nigam </a:t>
            </a:r>
            <a:r>
              <a:rPr lang="en-US" sz="1600" dirty="0" err="1"/>
              <a:t>Kalagarh</a:t>
            </a:r>
            <a:r>
              <a:rPr lang="en-US" sz="1600" dirty="0"/>
              <a:t> about materials &amp; maintenance for different parts of pumps. </a:t>
            </a:r>
            <a:endParaRPr lang="en-US" sz="1600" dirty="0" smtClean="0"/>
          </a:p>
          <a:p>
            <a:pPr algn="just">
              <a:lnSpc>
                <a:spcPct val="120000"/>
              </a:lnSpc>
            </a:pPr>
            <a:r>
              <a:rPr lang="en-US" sz="1600" dirty="0" smtClean="0"/>
              <a:t>He </a:t>
            </a:r>
            <a:r>
              <a:rPr lang="en-US" sz="1600" dirty="0"/>
              <a:t>is also a member of Board of Studies of Uttarakhand Technical University. </a:t>
            </a:r>
          </a:p>
        </p:txBody>
      </p:sp>
      <p:pic>
        <p:nvPicPr>
          <p:cNvPr id="2050" name="Picture 2" descr="F:\WEBSITEITG\ITG\images\direc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45143"/>
            <a:ext cx="22098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861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COURSES OFFERED </a:t>
            </a:r>
            <a:endParaRPr lang="en-US" dirty="0"/>
          </a:p>
        </p:txBody>
      </p:sp>
      <p:sp>
        <p:nvSpPr>
          <p:cNvPr id="3" name="Content Placeholder 2"/>
          <p:cNvSpPr>
            <a:spLocks noGrp="1"/>
          </p:cNvSpPr>
          <p:nvPr>
            <p:ph sz="quarter" idx="1"/>
          </p:nvPr>
        </p:nvSpPr>
        <p:spPr>
          <a:xfrm>
            <a:off x="76200" y="1600200"/>
            <a:ext cx="8915400" cy="4709160"/>
          </a:xfrm>
        </p:spPr>
        <p:txBody>
          <a:bodyPr>
            <a:normAutofit/>
          </a:bodyPr>
          <a:lstStyle/>
          <a:p>
            <a:pPr marL="137160" indent="0">
              <a:buNone/>
            </a:pPr>
            <a:r>
              <a:rPr lang="en-US" sz="3200" dirty="0" smtClean="0"/>
              <a:t>ITG offers B.Tech  </a:t>
            </a:r>
            <a:r>
              <a:rPr lang="en-US" sz="3200" dirty="0" err="1" smtClean="0"/>
              <a:t>Programmes</a:t>
            </a:r>
            <a:r>
              <a:rPr lang="en-US" sz="3200" dirty="0" smtClean="0"/>
              <a:t> in five branches namely:</a:t>
            </a:r>
          </a:p>
          <a:p>
            <a:pPr marL="137160" indent="0">
              <a:buNone/>
            </a:pPr>
            <a:endParaRPr lang="en-US" sz="3200" dirty="0" smtClean="0"/>
          </a:p>
          <a:p>
            <a:pPr marL="137160" indent="0">
              <a:buNone/>
            </a:pPr>
            <a:endParaRPr lang="en-US" sz="3200" dirty="0"/>
          </a:p>
        </p:txBody>
      </p:sp>
      <p:graphicFrame>
        <p:nvGraphicFramePr>
          <p:cNvPr id="8" name="Table 7"/>
          <p:cNvGraphicFramePr>
            <a:graphicFrameLocks noGrp="1"/>
          </p:cNvGraphicFramePr>
          <p:nvPr>
            <p:extLst>
              <p:ext uri="{D42A27DB-BD31-4B8C-83A1-F6EECF244321}">
                <p14:modId xmlns:p14="http://schemas.microsoft.com/office/powerpoint/2010/main" val="871837411"/>
              </p:ext>
            </p:extLst>
          </p:nvPr>
        </p:nvGraphicFramePr>
        <p:xfrm>
          <a:off x="152401" y="2819400"/>
          <a:ext cx="8839201" cy="3886200"/>
        </p:xfrm>
        <a:graphic>
          <a:graphicData uri="http://schemas.openxmlformats.org/drawingml/2006/table">
            <a:tbl>
              <a:tblPr firstRow="1" bandRow="1">
                <a:tableStyleId>{5C22544A-7EE6-4342-B048-85BDC9FD1C3A}</a:tableStyleId>
              </a:tblPr>
              <a:tblGrid>
                <a:gridCol w="761999">
                  <a:extLst>
                    <a:ext uri="{9D8B030D-6E8A-4147-A177-3AD203B41FA5}">
                      <a16:colId xmlns:a16="http://schemas.microsoft.com/office/drawing/2014/main" val="20000"/>
                    </a:ext>
                  </a:extLst>
                </a:gridCol>
                <a:gridCol w="4245254">
                  <a:extLst>
                    <a:ext uri="{9D8B030D-6E8A-4147-A177-3AD203B41FA5}">
                      <a16:colId xmlns:a16="http://schemas.microsoft.com/office/drawing/2014/main" val="20001"/>
                    </a:ext>
                  </a:extLst>
                </a:gridCol>
                <a:gridCol w="1915974">
                  <a:extLst>
                    <a:ext uri="{9D8B030D-6E8A-4147-A177-3AD203B41FA5}">
                      <a16:colId xmlns:a16="http://schemas.microsoft.com/office/drawing/2014/main" val="20002"/>
                    </a:ext>
                  </a:extLst>
                </a:gridCol>
                <a:gridCol w="1915974">
                  <a:extLst>
                    <a:ext uri="{9D8B030D-6E8A-4147-A177-3AD203B41FA5}">
                      <a16:colId xmlns:a16="http://schemas.microsoft.com/office/drawing/2014/main" val="20003"/>
                    </a:ext>
                  </a:extLst>
                </a:gridCol>
              </a:tblGrid>
              <a:tr h="647700">
                <a:tc>
                  <a:txBody>
                    <a:bodyPr/>
                    <a:lstStyle/>
                    <a:p>
                      <a:pPr algn="ctr"/>
                      <a:r>
                        <a:rPr lang="en-US" dirty="0" err="1" smtClean="0"/>
                        <a:t>S.No</a:t>
                      </a:r>
                      <a:r>
                        <a:rPr lang="en-US" dirty="0" smtClean="0"/>
                        <a:t>.</a:t>
                      </a:r>
                      <a:endParaRPr lang="en-US" dirty="0"/>
                    </a:p>
                  </a:txBody>
                  <a:tcPr anchor="ctr"/>
                </a:tc>
                <a:tc>
                  <a:txBody>
                    <a:bodyPr/>
                    <a:lstStyle/>
                    <a:p>
                      <a:pPr algn="ctr"/>
                      <a:r>
                        <a:rPr lang="en-US" dirty="0" err="1" smtClean="0"/>
                        <a:t>Programmes</a:t>
                      </a:r>
                      <a:r>
                        <a:rPr lang="en-US" dirty="0" smtClean="0"/>
                        <a:t> </a:t>
                      </a:r>
                      <a:r>
                        <a:rPr lang="en-US" dirty="0"/>
                        <a:t>Name</a:t>
                      </a:r>
                    </a:p>
                  </a:txBody>
                  <a:tcPr anchor="ctr"/>
                </a:tc>
                <a:tc>
                  <a:txBody>
                    <a:bodyPr/>
                    <a:lstStyle/>
                    <a:p>
                      <a:pPr algn="ctr"/>
                      <a:r>
                        <a:rPr lang="en-US" dirty="0"/>
                        <a:t>Intake</a:t>
                      </a:r>
                    </a:p>
                  </a:txBody>
                  <a:tcPr anchor="ctr"/>
                </a:tc>
                <a:tc>
                  <a:txBody>
                    <a:bodyPr/>
                    <a:lstStyle/>
                    <a:p>
                      <a:pPr algn="ctr"/>
                      <a:r>
                        <a:rPr lang="en-US" dirty="0" smtClean="0"/>
                        <a:t>Lateral Entry        ( After Diploma)</a:t>
                      </a:r>
                      <a:endParaRPr lang="en-US" dirty="0"/>
                    </a:p>
                  </a:txBody>
                  <a:tcPr anchor="ctr"/>
                </a:tc>
                <a:extLst>
                  <a:ext uri="{0D108BD9-81ED-4DB2-BD59-A6C34878D82A}">
                    <a16:rowId xmlns:a16="http://schemas.microsoft.com/office/drawing/2014/main" val="10000"/>
                  </a:ext>
                </a:extLst>
              </a:tr>
              <a:tr h="647700">
                <a:tc>
                  <a:txBody>
                    <a:bodyPr/>
                    <a:lstStyle/>
                    <a:p>
                      <a:pPr algn="ctr"/>
                      <a:r>
                        <a:rPr lang="en-US" dirty="0"/>
                        <a:t>1.</a:t>
                      </a:r>
                      <a:endParaRPr lang="en-US" b="1" dirty="0"/>
                    </a:p>
                  </a:txBody>
                  <a:tcPr anchor="ctr"/>
                </a:tc>
                <a:tc>
                  <a:txBody>
                    <a:bodyPr/>
                    <a:lstStyle/>
                    <a:p>
                      <a:pPr algn="ctr"/>
                      <a:r>
                        <a:rPr lang="en-US" dirty="0"/>
                        <a:t>B.Tech in Computer Science and Engineering</a:t>
                      </a:r>
                    </a:p>
                  </a:txBody>
                  <a:tcPr anchor="ctr"/>
                </a:tc>
                <a:tc>
                  <a:txBody>
                    <a:bodyPr/>
                    <a:lstStyle/>
                    <a:p>
                      <a:pPr algn="ctr"/>
                      <a:r>
                        <a:rPr lang="en-US" dirty="0"/>
                        <a:t>60</a:t>
                      </a:r>
                    </a:p>
                  </a:txBody>
                  <a:tcPr anchor="ctr"/>
                </a:tc>
                <a:tc>
                  <a:txBody>
                    <a:bodyPr/>
                    <a:lstStyle/>
                    <a:p>
                      <a:pPr algn="ctr"/>
                      <a:r>
                        <a:rPr lang="en-US" dirty="0" smtClean="0"/>
                        <a:t>12</a:t>
                      </a:r>
                      <a:endParaRPr lang="en-US" dirty="0"/>
                    </a:p>
                  </a:txBody>
                  <a:tcPr anchor="ctr"/>
                </a:tc>
                <a:extLst>
                  <a:ext uri="{0D108BD9-81ED-4DB2-BD59-A6C34878D82A}">
                    <a16:rowId xmlns:a16="http://schemas.microsoft.com/office/drawing/2014/main" val="10001"/>
                  </a:ext>
                </a:extLst>
              </a:tr>
              <a:tr h="647700">
                <a:tc>
                  <a:txBody>
                    <a:bodyPr/>
                    <a:lstStyle/>
                    <a:p>
                      <a:pPr algn="ctr"/>
                      <a:r>
                        <a:rPr lang="en-US" dirty="0"/>
                        <a:t>2.</a:t>
                      </a:r>
                      <a:endParaRPr lang="en-US" b="1" dirty="0"/>
                    </a:p>
                  </a:txBody>
                  <a:tcPr anchor="ctr"/>
                </a:tc>
                <a:tc>
                  <a:txBody>
                    <a:bodyPr/>
                    <a:lstStyle/>
                    <a:p>
                      <a:pPr algn="ctr"/>
                      <a:r>
                        <a:rPr lang="en-US" dirty="0"/>
                        <a:t>B.Tech in Electrical Engineering</a:t>
                      </a:r>
                    </a:p>
                  </a:txBody>
                  <a:tcPr anchor="ctr"/>
                </a:tc>
                <a:tc>
                  <a:txBody>
                    <a:bodyPr/>
                    <a:lstStyle/>
                    <a:p>
                      <a:pPr algn="ctr"/>
                      <a:r>
                        <a:rPr lang="en-US" dirty="0"/>
                        <a:t>60</a:t>
                      </a:r>
                    </a:p>
                  </a:txBody>
                  <a:tcPr anchor="ctr"/>
                </a:tc>
                <a:tc>
                  <a:txBody>
                    <a:bodyPr/>
                    <a:lstStyle/>
                    <a:p>
                      <a:pPr algn="ctr"/>
                      <a:r>
                        <a:rPr lang="en-US" dirty="0" smtClean="0"/>
                        <a:t>12</a:t>
                      </a:r>
                      <a:endParaRPr lang="en-US" dirty="0"/>
                    </a:p>
                  </a:txBody>
                  <a:tcPr anchor="ctr"/>
                </a:tc>
                <a:extLst>
                  <a:ext uri="{0D108BD9-81ED-4DB2-BD59-A6C34878D82A}">
                    <a16:rowId xmlns:a16="http://schemas.microsoft.com/office/drawing/2014/main" val="10002"/>
                  </a:ext>
                </a:extLst>
              </a:tr>
              <a:tr h="647700">
                <a:tc>
                  <a:txBody>
                    <a:bodyPr/>
                    <a:lstStyle/>
                    <a:p>
                      <a:pPr algn="ctr"/>
                      <a:r>
                        <a:rPr lang="en-US" dirty="0"/>
                        <a:t>3.</a:t>
                      </a:r>
                      <a:endParaRPr lang="en-US" b="1" dirty="0"/>
                    </a:p>
                  </a:txBody>
                  <a:tcPr anchor="ctr"/>
                </a:tc>
                <a:tc>
                  <a:txBody>
                    <a:bodyPr/>
                    <a:lstStyle/>
                    <a:p>
                      <a:pPr algn="ctr"/>
                      <a:r>
                        <a:rPr lang="en-US" dirty="0"/>
                        <a:t>B.Tech in Electronics &amp; Communication Engineering</a:t>
                      </a:r>
                    </a:p>
                  </a:txBody>
                  <a:tcPr anchor="ctr"/>
                </a:tc>
                <a:tc>
                  <a:txBody>
                    <a:bodyPr/>
                    <a:lstStyle/>
                    <a:p>
                      <a:pPr algn="ctr"/>
                      <a:r>
                        <a:rPr lang="en-US" dirty="0"/>
                        <a:t>60</a:t>
                      </a:r>
                    </a:p>
                  </a:txBody>
                  <a:tcPr anchor="ctr"/>
                </a:tc>
                <a:tc>
                  <a:txBody>
                    <a:bodyPr/>
                    <a:lstStyle/>
                    <a:p>
                      <a:pPr algn="ctr"/>
                      <a:r>
                        <a:rPr lang="en-US" dirty="0" smtClean="0"/>
                        <a:t>12</a:t>
                      </a:r>
                      <a:endParaRPr lang="en-US" dirty="0"/>
                    </a:p>
                  </a:txBody>
                  <a:tcPr anchor="ctr"/>
                </a:tc>
                <a:extLst>
                  <a:ext uri="{0D108BD9-81ED-4DB2-BD59-A6C34878D82A}">
                    <a16:rowId xmlns:a16="http://schemas.microsoft.com/office/drawing/2014/main" val="10003"/>
                  </a:ext>
                </a:extLst>
              </a:tr>
              <a:tr h="647700">
                <a:tc>
                  <a:txBody>
                    <a:bodyPr/>
                    <a:lstStyle/>
                    <a:p>
                      <a:pPr algn="ctr"/>
                      <a:r>
                        <a:rPr lang="en-US" dirty="0"/>
                        <a:t>4.</a:t>
                      </a:r>
                      <a:endParaRPr lang="en-US" b="1" dirty="0"/>
                    </a:p>
                  </a:txBody>
                  <a:tcPr anchor="ctr"/>
                </a:tc>
                <a:tc>
                  <a:txBody>
                    <a:bodyPr/>
                    <a:lstStyle/>
                    <a:p>
                      <a:pPr algn="ctr"/>
                      <a:r>
                        <a:rPr lang="en-US" dirty="0"/>
                        <a:t>B.Tech in Mechanical Engineering</a:t>
                      </a:r>
                    </a:p>
                  </a:txBody>
                  <a:tcPr anchor="ctr"/>
                </a:tc>
                <a:tc>
                  <a:txBody>
                    <a:bodyPr/>
                    <a:lstStyle/>
                    <a:p>
                      <a:pPr algn="ctr"/>
                      <a:r>
                        <a:rPr lang="en-US" dirty="0"/>
                        <a:t>60</a:t>
                      </a:r>
                    </a:p>
                  </a:txBody>
                  <a:tcPr anchor="ctr"/>
                </a:tc>
                <a:tc>
                  <a:txBody>
                    <a:bodyPr/>
                    <a:lstStyle/>
                    <a:p>
                      <a:pPr algn="ctr"/>
                      <a:r>
                        <a:rPr lang="en-US" dirty="0" smtClean="0"/>
                        <a:t>12</a:t>
                      </a:r>
                      <a:endParaRPr lang="en-US" dirty="0"/>
                    </a:p>
                  </a:txBody>
                  <a:tcPr anchor="ctr"/>
                </a:tc>
                <a:extLst>
                  <a:ext uri="{0D108BD9-81ED-4DB2-BD59-A6C34878D82A}">
                    <a16:rowId xmlns:a16="http://schemas.microsoft.com/office/drawing/2014/main" val="10004"/>
                  </a:ext>
                </a:extLst>
              </a:tr>
              <a:tr h="647700">
                <a:tc>
                  <a:txBody>
                    <a:bodyPr/>
                    <a:lstStyle/>
                    <a:p>
                      <a:pPr algn="ctr"/>
                      <a:r>
                        <a:rPr lang="en-US" dirty="0"/>
                        <a:t>5.</a:t>
                      </a:r>
                      <a:endParaRPr lang="en-US" b="1" dirty="0"/>
                    </a:p>
                  </a:txBody>
                  <a:tcPr anchor="ctr"/>
                </a:tc>
                <a:tc>
                  <a:txBody>
                    <a:bodyPr/>
                    <a:lstStyle/>
                    <a:p>
                      <a:pPr algn="ctr"/>
                      <a:r>
                        <a:rPr lang="en-US" dirty="0"/>
                        <a:t>B.Tech in Civil Engineering</a:t>
                      </a:r>
                    </a:p>
                  </a:txBody>
                  <a:tcPr anchor="ctr"/>
                </a:tc>
                <a:tc>
                  <a:txBody>
                    <a:bodyPr/>
                    <a:lstStyle/>
                    <a:p>
                      <a:pPr algn="ctr"/>
                      <a:r>
                        <a:rPr lang="en-US" dirty="0"/>
                        <a:t>60</a:t>
                      </a:r>
                    </a:p>
                  </a:txBody>
                  <a:tcPr anchor="ctr"/>
                </a:tc>
                <a:tc>
                  <a:txBody>
                    <a:bodyPr/>
                    <a:lstStyle/>
                    <a:p>
                      <a:pPr algn="ctr"/>
                      <a:r>
                        <a:rPr lang="en-US" dirty="0" smtClean="0"/>
                        <a:t>12</a:t>
                      </a:r>
                      <a:endParaRPr lang="en-US" dirty="0"/>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74169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GROWTH INTAKE AT A GLANCE</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259810314"/>
              </p:ext>
            </p:extLst>
          </p:nvPr>
        </p:nvGraphicFramePr>
        <p:xfrm>
          <a:off x="460248" y="1828800"/>
          <a:ext cx="8305800" cy="2194560"/>
        </p:xfrm>
        <a:graphic>
          <a:graphicData uri="http://schemas.openxmlformats.org/drawingml/2006/table">
            <a:tbl>
              <a:tblPr firstRow="1" bandRow="1">
                <a:tableStyleId>{5C22544A-7EE6-4342-B048-85BDC9FD1C3A}</a:tableStyleId>
              </a:tblPr>
              <a:tblGrid>
                <a:gridCol w="65532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tblGrid>
              <a:tr h="332740">
                <a:tc>
                  <a:txBody>
                    <a:bodyPr/>
                    <a:lstStyle/>
                    <a:p>
                      <a:r>
                        <a:rPr lang="en-US" dirty="0" smtClean="0"/>
                        <a:t>In </a:t>
                      </a:r>
                      <a:r>
                        <a:rPr lang="en-US" dirty="0" smtClean="0"/>
                        <a:t>4th </a:t>
                      </a:r>
                      <a:r>
                        <a:rPr lang="en-US" dirty="0" smtClean="0"/>
                        <a:t>year (</a:t>
                      </a:r>
                      <a:r>
                        <a:rPr lang="en-US" dirty="0" smtClean="0"/>
                        <a:t>2016-17)</a:t>
                      </a:r>
                      <a:endParaRPr lang="en-US" dirty="0"/>
                    </a:p>
                  </a:txBody>
                  <a:tcPr/>
                </a:tc>
                <a:tc>
                  <a:txBody>
                    <a:bodyPr/>
                    <a:lstStyle/>
                    <a:p>
                      <a:endParaRPr lang="en-US" dirty="0"/>
                    </a:p>
                  </a:txBody>
                  <a:tcPr/>
                </a:tc>
                <a:extLst>
                  <a:ext uri="{0D108BD9-81ED-4DB2-BD59-A6C34878D82A}">
                    <a16:rowId xmlns:a16="http://schemas.microsoft.com/office/drawing/2014/main" val="10000"/>
                  </a:ext>
                </a:extLst>
              </a:tr>
              <a:tr h="332740">
                <a:tc>
                  <a:txBody>
                    <a:bodyPr/>
                    <a:lstStyle/>
                    <a:p>
                      <a:r>
                        <a:rPr lang="en-US" dirty="0" smtClean="0"/>
                        <a:t>Civil Engg.</a:t>
                      </a:r>
                      <a:endParaRPr lang="en-US" dirty="0"/>
                    </a:p>
                  </a:txBody>
                  <a:tcPr/>
                </a:tc>
                <a:tc>
                  <a:txBody>
                    <a:bodyPr/>
                    <a:lstStyle/>
                    <a:p>
                      <a:r>
                        <a:rPr lang="en-US" dirty="0" smtClean="0"/>
                        <a:t>62</a:t>
                      </a:r>
                      <a:endParaRPr lang="en-US" dirty="0"/>
                    </a:p>
                  </a:txBody>
                  <a:tcPr/>
                </a:tc>
                <a:extLst>
                  <a:ext uri="{0D108BD9-81ED-4DB2-BD59-A6C34878D82A}">
                    <a16:rowId xmlns:a16="http://schemas.microsoft.com/office/drawing/2014/main" val="10001"/>
                  </a:ext>
                </a:extLst>
              </a:tr>
              <a:tr h="332740">
                <a:tc>
                  <a:txBody>
                    <a:bodyPr/>
                    <a:lstStyle/>
                    <a:p>
                      <a:r>
                        <a:rPr lang="en-US" dirty="0" smtClean="0"/>
                        <a:t>Computer</a:t>
                      </a:r>
                      <a:r>
                        <a:rPr lang="en-US" baseline="0" dirty="0" smtClean="0"/>
                        <a:t> science &amp; Engg.</a:t>
                      </a:r>
                      <a:endParaRPr lang="en-US" dirty="0"/>
                    </a:p>
                  </a:txBody>
                  <a:tcPr/>
                </a:tc>
                <a:tc>
                  <a:txBody>
                    <a:bodyPr/>
                    <a:lstStyle/>
                    <a:p>
                      <a:r>
                        <a:rPr lang="en-US" dirty="0" smtClean="0"/>
                        <a:t>18</a:t>
                      </a:r>
                      <a:endParaRPr lang="en-US" dirty="0"/>
                    </a:p>
                  </a:txBody>
                  <a:tcPr/>
                </a:tc>
                <a:extLst>
                  <a:ext uri="{0D108BD9-81ED-4DB2-BD59-A6C34878D82A}">
                    <a16:rowId xmlns:a16="http://schemas.microsoft.com/office/drawing/2014/main" val="10002"/>
                  </a:ext>
                </a:extLst>
              </a:tr>
              <a:tr h="332740">
                <a:tc>
                  <a:txBody>
                    <a:bodyPr/>
                    <a:lstStyle/>
                    <a:p>
                      <a:r>
                        <a:rPr lang="en-US" dirty="0" smtClean="0"/>
                        <a:t>Electronics</a:t>
                      </a:r>
                      <a:r>
                        <a:rPr lang="en-US" baseline="0" dirty="0" smtClean="0"/>
                        <a:t>  &amp; communication Engg.</a:t>
                      </a:r>
                      <a:endParaRPr lang="en-US" dirty="0"/>
                    </a:p>
                  </a:txBody>
                  <a:tcPr/>
                </a:tc>
                <a:tc>
                  <a:txBody>
                    <a:bodyPr/>
                    <a:lstStyle/>
                    <a:p>
                      <a:r>
                        <a:rPr lang="en-US" dirty="0" smtClean="0"/>
                        <a:t>17</a:t>
                      </a:r>
                      <a:endParaRPr lang="en-US" dirty="0"/>
                    </a:p>
                  </a:txBody>
                  <a:tcPr/>
                </a:tc>
                <a:extLst>
                  <a:ext uri="{0D108BD9-81ED-4DB2-BD59-A6C34878D82A}">
                    <a16:rowId xmlns:a16="http://schemas.microsoft.com/office/drawing/2014/main" val="10003"/>
                  </a:ext>
                </a:extLst>
              </a:tr>
              <a:tr h="332740">
                <a:tc>
                  <a:txBody>
                    <a:bodyPr/>
                    <a:lstStyle/>
                    <a:p>
                      <a:r>
                        <a:rPr lang="en-US" dirty="0" smtClean="0"/>
                        <a:t>Electrical</a:t>
                      </a:r>
                      <a:r>
                        <a:rPr lang="en-US" baseline="0" dirty="0" smtClean="0"/>
                        <a:t> </a:t>
                      </a:r>
                      <a:r>
                        <a:rPr lang="en-US" baseline="0" dirty="0" err="1" smtClean="0"/>
                        <a:t>Engg</a:t>
                      </a:r>
                      <a:r>
                        <a:rPr lang="en-US" baseline="0" dirty="0" smtClean="0"/>
                        <a:t>.</a:t>
                      </a:r>
                      <a:endParaRPr lang="en-US" dirty="0"/>
                    </a:p>
                  </a:txBody>
                  <a:tcPr/>
                </a:tc>
                <a:tc>
                  <a:txBody>
                    <a:bodyPr/>
                    <a:lstStyle/>
                    <a:p>
                      <a:r>
                        <a:rPr lang="en-US" dirty="0" smtClean="0"/>
                        <a:t>37</a:t>
                      </a:r>
                      <a:endParaRPr lang="en-US" dirty="0"/>
                    </a:p>
                  </a:txBody>
                  <a:tcPr/>
                </a:tc>
                <a:extLst>
                  <a:ext uri="{0D108BD9-81ED-4DB2-BD59-A6C34878D82A}">
                    <a16:rowId xmlns:a16="http://schemas.microsoft.com/office/drawing/2014/main" val="10004"/>
                  </a:ext>
                </a:extLst>
              </a:tr>
              <a:tr h="332740">
                <a:tc>
                  <a:txBody>
                    <a:bodyPr/>
                    <a:lstStyle/>
                    <a:p>
                      <a:r>
                        <a:rPr lang="en-US" dirty="0" smtClean="0"/>
                        <a:t>Mechanical </a:t>
                      </a:r>
                      <a:r>
                        <a:rPr lang="en-US" dirty="0" err="1" smtClean="0"/>
                        <a:t>Engg</a:t>
                      </a:r>
                      <a:r>
                        <a:rPr lang="en-US" dirty="0" smtClean="0"/>
                        <a:t>.</a:t>
                      </a:r>
                      <a:endParaRPr lang="en-US" dirty="0"/>
                    </a:p>
                  </a:txBody>
                  <a:tcPr/>
                </a:tc>
                <a:tc>
                  <a:txBody>
                    <a:bodyPr/>
                    <a:lstStyle/>
                    <a:p>
                      <a:r>
                        <a:rPr lang="en-US" dirty="0" smtClean="0"/>
                        <a:t>55</a:t>
                      </a:r>
                      <a:endParaRPr lang="en-US" dirty="0"/>
                    </a:p>
                  </a:txBody>
                  <a:tcPr/>
                </a:tc>
                <a:extLst>
                  <a:ext uri="{0D108BD9-81ED-4DB2-BD59-A6C34878D82A}">
                    <a16:rowId xmlns:a16="http://schemas.microsoft.com/office/drawing/2014/main" val="10005"/>
                  </a:ext>
                </a:extLst>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4091741591"/>
              </p:ext>
            </p:extLst>
          </p:nvPr>
        </p:nvGraphicFramePr>
        <p:xfrm>
          <a:off x="446393" y="4191000"/>
          <a:ext cx="8305800" cy="2194560"/>
        </p:xfrm>
        <a:graphic>
          <a:graphicData uri="http://schemas.openxmlformats.org/drawingml/2006/table">
            <a:tbl>
              <a:tblPr firstRow="1" bandRow="1">
                <a:tableStyleId>{5C22544A-7EE6-4342-B048-85BDC9FD1C3A}</a:tableStyleId>
              </a:tblPr>
              <a:tblGrid>
                <a:gridCol w="65532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tblGrid>
              <a:tr h="332740">
                <a:tc>
                  <a:txBody>
                    <a:bodyPr/>
                    <a:lstStyle/>
                    <a:p>
                      <a:r>
                        <a:rPr lang="en-US" dirty="0" smtClean="0"/>
                        <a:t>In 3rd year (</a:t>
                      </a:r>
                      <a:r>
                        <a:rPr lang="en-US" dirty="0" smtClean="0"/>
                        <a:t>2016-17)</a:t>
                      </a:r>
                      <a:endParaRPr lang="en-US" dirty="0"/>
                    </a:p>
                  </a:txBody>
                  <a:tcPr/>
                </a:tc>
                <a:tc>
                  <a:txBody>
                    <a:bodyPr/>
                    <a:lstStyle/>
                    <a:p>
                      <a:endParaRPr lang="en-US" dirty="0"/>
                    </a:p>
                  </a:txBody>
                  <a:tcPr/>
                </a:tc>
                <a:extLst>
                  <a:ext uri="{0D108BD9-81ED-4DB2-BD59-A6C34878D82A}">
                    <a16:rowId xmlns:a16="http://schemas.microsoft.com/office/drawing/2014/main" val="10000"/>
                  </a:ext>
                </a:extLst>
              </a:tr>
              <a:tr h="332740">
                <a:tc>
                  <a:txBody>
                    <a:bodyPr/>
                    <a:lstStyle/>
                    <a:p>
                      <a:r>
                        <a:rPr lang="en-US" dirty="0" smtClean="0"/>
                        <a:t>Civil Engg.</a:t>
                      </a:r>
                      <a:endParaRPr lang="en-US" dirty="0"/>
                    </a:p>
                  </a:txBody>
                  <a:tcPr/>
                </a:tc>
                <a:tc>
                  <a:txBody>
                    <a:bodyPr/>
                    <a:lstStyle/>
                    <a:p>
                      <a:r>
                        <a:rPr lang="en-US" dirty="0" smtClean="0"/>
                        <a:t>60</a:t>
                      </a:r>
                      <a:endParaRPr lang="en-US" dirty="0"/>
                    </a:p>
                  </a:txBody>
                  <a:tcPr/>
                </a:tc>
                <a:extLst>
                  <a:ext uri="{0D108BD9-81ED-4DB2-BD59-A6C34878D82A}">
                    <a16:rowId xmlns:a16="http://schemas.microsoft.com/office/drawing/2014/main" val="10001"/>
                  </a:ext>
                </a:extLst>
              </a:tr>
              <a:tr h="332740">
                <a:tc>
                  <a:txBody>
                    <a:bodyPr/>
                    <a:lstStyle/>
                    <a:p>
                      <a:r>
                        <a:rPr lang="en-US" dirty="0" smtClean="0"/>
                        <a:t>Computer</a:t>
                      </a:r>
                      <a:r>
                        <a:rPr lang="en-US" baseline="0" dirty="0" smtClean="0"/>
                        <a:t> science &amp; Engg.</a:t>
                      </a:r>
                      <a:endParaRPr lang="en-US" dirty="0"/>
                    </a:p>
                  </a:txBody>
                  <a:tcPr/>
                </a:tc>
                <a:tc>
                  <a:txBody>
                    <a:bodyPr/>
                    <a:lstStyle/>
                    <a:p>
                      <a:r>
                        <a:rPr lang="en-US" dirty="0" smtClean="0"/>
                        <a:t>31</a:t>
                      </a:r>
                      <a:endParaRPr lang="en-US" dirty="0"/>
                    </a:p>
                  </a:txBody>
                  <a:tcPr/>
                </a:tc>
                <a:extLst>
                  <a:ext uri="{0D108BD9-81ED-4DB2-BD59-A6C34878D82A}">
                    <a16:rowId xmlns:a16="http://schemas.microsoft.com/office/drawing/2014/main" val="10002"/>
                  </a:ext>
                </a:extLst>
              </a:tr>
              <a:tr h="332740">
                <a:tc>
                  <a:txBody>
                    <a:bodyPr/>
                    <a:lstStyle/>
                    <a:p>
                      <a:r>
                        <a:rPr lang="en-US" dirty="0" smtClean="0"/>
                        <a:t>Electronics</a:t>
                      </a:r>
                      <a:r>
                        <a:rPr lang="en-US" baseline="0" dirty="0" smtClean="0"/>
                        <a:t>  &amp; communication Engg.</a:t>
                      </a:r>
                      <a:endParaRPr lang="en-US" dirty="0"/>
                    </a:p>
                  </a:txBody>
                  <a:tcPr/>
                </a:tc>
                <a:tc>
                  <a:txBody>
                    <a:bodyPr/>
                    <a:lstStyle/>
                    <a:p>
                      <a:r>
                        <a:rPr lang="en-US" dirty="0" smtClean="0"/>
                        <a:t>18</a:t>
                      </a:r>
                      <a:endParaRPr lang="en-US" dirty="0"/>
                    </a:p>
                  </a:txBody>
                  <a:tcPr/>
                </a:tc>
                <a:extLst>
                  <a:ext uri="{0D108BD9-81ED-4DB2-BD59-A6C34878D82A}">
                    <a16:rowId xmlns:a16="http://schemas.microsoft.com/office/drawing/2014/main" val="10003"/>
                  </a:ext>
                </a:extLst>
              </a:tr>
              <a:tr h="332740">
                <a:tc>
                  <a:txBody>
                    <a:bodyPr/>
                    <a:lstStyle/>
                    <a:p>
                      <a:r>
                        <a:rPr lang="en-US" dirty="0" smtClean="0"/>
                        <a:t>Electrical</a:t>
                      </a:r>
                      <a:r>
                        <a:rPr lang="en-US" baseline="0" dirty="0" smtClean="0"/>
                        <a:t> </a:t>
                      </a:r>
                      <a:r>
                        <a:rPr lang="en-US" baseline="0" dirty="0" err="1" smtClean="0"/>
                        <a:t>Engg</a:t>
                      </a:r>
                      <a:r>
                        <a:rPr lang="en-US" baseline="0" dirty="0" smtClean="0"/>
                        <a:t>.</a:t>
                      </a:r>
                      <a:endParaRPr lang="en-US" dirty="0"/>
                    </a:p>
                  </a:txBody>
                  <a:tcPr/>
                </a:tc>
                <a:tc>
                  <a:txBody>
                    <a:bodyPr/>
                    <a:lstStyle/>
                    <a:p>
                      <a:r>
                        <a:rPr lang="en-US" dirty="0" smtClean="0"/>
                        <a:t>35</a:t>
                      </a:r>
                      <a:endParaRPr lang="en-US" dirty="0"/>
                    </a:p>
                  </a:txBody>
                  <a:tcPr/>
                </a:tc>
                <a:extLst>
                  <a:ext uri="{0D108BD9-81ED-4DB2-BD59-A6C34878D82A}">
                    <a16:rowId xmlns:a16="http://schemas.microsoft.com/office/drawing/2014/main" val="10004"/>
                  </a:ext>
                </a:extLst>
              </a:tr>
              <a:tr h="332740">
                <a:tc>
                  <a:txBody>
                    <a:bodyPr/>
                    <a:lstStyle/>
                    <a:p>
                      <a:r>
                        <a:rPr lang="en-US" dirty="0" smtClean="0"/>
                        <a:t>Mechanical </a:t>
                      </a:r>
                      <a:r>
                        <a:rPr lang="en-US" dirty="0" err="1" smtClean="0"/>
                        <a:t>Engg</a:t>
                      </a:r>
                      <a:r>
                        <a:rPr lang="en-US" dirty="0" smtClean="0"/>
                        <a:t>.</a:t>
                      </a:r>
                      <a:endParaRPr lang="en-US" dirty="0"/>
                    </a:p>
                  </a:txBody>
                  <a:tcPr/>
                </a:tc>
                <a:tc>
                  <a:txBody>
                    <a:bodyPr/>
                    <a:lstStyle/>
                    <a:p>
                      <a:r>
                        <a:rPr lang="en-US" dirty="0" smtClean="0"/>
                        <a:t>52</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4330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GROWTH INTAKE AT A </a:t>
            </a:r>
            <a:r>
              <a:rPr lang="en-US" dirty="0" smtClean="0"/>
              <a:t>GLANCE Cont.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40958317"/>
              </p:ext>
            </p:extLst>
          </p:nvPr>
        </p:nvGraphicFramePr>
        <p:xfrm>
          <a:off x="353291" y="4114800"/>
          <a:ext cx="8305800" cy="2560320"/>
        </p:xfrm>
        <a:graphic>
          <a:graphicData uri="http://schemas.openxmlformats.org/drawingml/2006/table">
            <a:tbl>
              <a:tblPr firstRow="1" bandRow="1">
                <a:tableStyleId>{5C22544A-7EE6-4342-B048-85BDC9FD1C3A}</a:tableStyleId>
              </a:tblPr>
              <a:tblGrid>
                <a:gridCol w="65532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tblGrid>
              <a:tr h="332740">
                <a:tc>
                  <a:txBody>
                    <a:bodyPr/>
                    <a:lstStyle/>
                    <a:p>
                      <a:r>
                        <a:rPr lang="en-US" dirty="0" smtClean="0"/>
                        <a:t>In 1st year (</a:t>
                      </a:r>
                      <a:r>
                        <a:rPr lang="en-US" dirty="0" smtClean="0"/>
                        <a:t>2016-17)</a:t>
                      </a:r>
                      <a:endParaRPr lang="en-US" dirty="0"/>
                    </a:p>
                  </a:txBody>
                  <a:tcPr/>
                </a:tc>
                <a:tc>
                  <a:txBody>
                    <a:bodyPr/>
                    <a:lstStyle/>
                    <a:p>
                      <a:endParaRPr lang="en-US" dirty="0"/>
                    </a:p>
                  </a:txBody>
                  <a:tcPr/>
                </a:tc>
                <a:extLst>
                  <a:ext uri="{0D108BD9-81ED-4DB2-BD59-A6C34878D82A}">
                    <a16:rowId xmlns:a16="http://schemas.microsoft.com/office/drawing/2014/main" val="10000"/>
                  </a:ext>
                </a:extLst>
              </a:tr>
              <a:tr h="332740">
                <a:tc>
                  <a:txBody>
                    <a:bodyPr/>
                    <a:lstStyle/>
                    <a:p>
                      <a:r>
                        <a:rPr lang="en-US" dirty="0" smtClean="0"/>
                        <a:t>Civil Engg.</a:t>
                      </a:r>
                      <a:endParaRPr lang="en-US" dirty="0"/>
                    </a:p>
                  </a:txBody>
                  <a:tcPr/>
                </a:tc>
                <a:tc>
                  <a:txBody>
                    <a:bodyPr/>
                    <a:lstStyle/>
                    <a:p>
                      <a:r>
                        <a:rPr lang="en-US" dirty="0" smtClean="0"/>
                        <a:t>64</a:t>
                      </a:r>
                      <a:endParaRPr lang="en-US" dirty="0"/>
                    </a:p>
                  </a:txBody>
                  <a:tcPr/>
                </a:tc>
                <a:extLst>
                  <a:ext uri="{0D108BD9-81ED-4DB2-BD59-A6C34878D82A}">
                    <a16:rowId xmlns:a16="http://schemas.microsoft.com/office/drawing/2014/main" val="10001"/>
                  </a:ext>
                </a:extLst>
              </a:tr>
              <a:tr h="332740">
                <a:tc>
                  <a:txBody>
                    <a:bodyPr/>
                    <a:lstStyle/>
                    <a:p>
                      <a:r>
                        <a:rPr lang="en-US" dirty="0" smtClean="0"/>
                        <a:t>Computer</a:t>
                      </a:r>
                      <a:r>
                        <a:rPr lang="en-US" baseline="0" dirty="0" smtClean="0"/>
                        <a:t> science &amp; Engg.</a:t>
                      </a:r>
                      <a:endParaRPr lang="en-US" dirty="0"/>
                    </a:p>
                  </a:txBody>
                  <a:tcPr/>
                </a:tc>
                <a:tc>
                  <a:txBody>
                    <a:bodyPr/>
                    <a:lstStyle/>
                    <a:p>
                      <a:r>
                        <a:rPr lang="en-US" dirty="0" smtClean="0"/>
                        <a:t>37</a:t>
                      </a:r>
                      <a:endParaRPr lang="en-US" dirty="0"/>
                    </a:p>
                  </a:txBody>
                  <a:tcPr/>
                </a:tc>
                <a:extLst>
                  <a:ext uri="{0D108BD9-81ED-4DB2-BD59-A6C34878D82A}">
                    <a16:rowId xmlns:a16="http://schemas.microsoft.com/office/drawing/2014/main" val="10002"/>
                  </a:ext>
                </a:extLst>
              </a:tr>
              <a:tr h="332740">
                <a:tc>
                  <a:txBody>
                    <a:bodyPr/>
                    <a:lstStyle/>
                    <a:p>
                      <a:r>
                        <a:rPr lang="en-US" dirty="0" smtClean="0"/>
                        <a:t>Electronics</a:t>
                      </a:r>
                      <a:r>
                        <a:rPr lang="en-US" baseline="0" dirty="0" smtClean="0"/>
                        <a:t>  &amp; communication Engg.</a:t>
                      </a:r>
                      <a:endParaRPr lang="en-US" dirty="0"/>
                    </a:p>
                  </a:txBody>
                  <a:tcPr/>
                </a:tc>
                <a:tc>
                  <a:txBody>
                    <a:bodyPr/>
                    <a:lstStyle/>
                    <a:p>
                      <a:r>
                        <a:rPr lang="en-US" dirty="0" smtClean="0"/>
                        <a:t>15</a:t>
                      </a:r>
                      <a:endParaRPr lang="en-US" dirty="0"/>
                    </a:p>
                  </a:txBody>
                  <a:tcPr/>
                </a:tc>
                <a:extLst>
                  <a:ext uri="{0D108BD9-81ED-4DB2-BD59-A6C34878D82A}">
                    <a16:rowId xmlns:a16="http://schemas.microsoft.com/office/drawing/2014/main" val="10003"/>
                  </a:ext>
                </a:extLst>
              </a:tr>
              <a:tr h="332740">
                <a:tc>
                  <a:txBody>
                    <a:bodyPr/>
                    <a:lstStyle/>
                    <a:p>
                      <a:r>
                        <a:rPr lang="en-US" dirty="0" smtClean="0"/>
                        <a:t>Electrical</a:t>
                      </a:r>
                      <a:r>
                        <a:rPr lang="en-US" baseline="0" dirty="0" smtClean="0"/>
                        <a:t> </a:t>
                      </a:r>
                      <a:r>
                        <a:rPr lang="en-US" baseline="0" dirty="0" err="1" smtClean="0"/>
                        <a:t>Engg</a:t>
                      </a:r>
                      <a:r>
                        <a:rPr lang="en-US" baseline="0" dirty="0" smtClean="0"/>
                        <a:t>.</a:t>
                      </a:r>
                      <a:endParaRPr lang="en-US" dirty="0"/>
                    </a:p>
                  </a:txBody>
                  <a:tcPr/>
                </a:tc>
                <a:tc>
                  <a:txBody>
                    <a:bodyPr/>
                    <a:lstStyle/>
                    <a:p>
                      <a:r>
                        <a:rPr lang="en-US" dirty="0" smtClean="0"/>
                        <a:t>29</a:t>
                      </a:r>
                      <a:endParaRPr lang="en-US" dirty="0"/>
                    </a:p>
                  </a:txBody>
                  <a:tcPr/>
                </a:tc>
                <a:extLst>
                  <a:ext uri="{0D108BD9-81ED-4DB2-BD59-A6C34878D82A}">
                    <a16:rowId xmlns:a16="http://schemas.microsoft.com/office/drawing/2014/main" val="10004"/>
                  </a:ext>
                </a:extLst>
              </a:tr>
              <a:tr h="332740">
                <a:tc>
                  <a:txBody>
                    <a:bodyPr/>
                    <a:lstStyle/>
                    <a:p>
                      <a:r>
                        <a:rPr lang="en-US" dirty="0" smtClean="0"/>
                        <a:t>Mechanical </a:t>
                      </a:r>
                      <a:r>
                        <a:rPr lang="en-US" dirty="0" err="1" smtClean="0"/>
                        <a:t>Engg</a:t>
                      </a:r>
                      <a:r>
                        <a:rPr lang="en-US" dirty="0" smtClean="0"/>
                        <a:t>.</a:t>
                      </a:r>
                      <a:endParaRPr lang="en-US" dirty="0"/>
                    </a:p>
                  </a:txBody>
                  <a:tcPr/>
                </a:tc>
                <a:tc>
                  <a:txBody>
                    <a:bodyPr/>
                    <a:lstStyle/>
                    <a:p>
                      <a:r>
                        <a:rPr lang="en-US" dirty="0" smtClean="0"/>
                        <a:t>45</a:t>
                      </a:r>
                      <a:endParaRPr lang="en-US" dirty="0"/>
                    </a:p>
                  </a:txBody>
                  <a:tcPr/>
                </a:tc>
                <a:extLst>
                  <a:ext uri="{0D108BD9-81ED-4DB2-BD59-A6C34878D82A}">
                    <a16:rowId xmlns:a16="http://schemas.microsoft.com/office/drawing/2014/main" val="10005"/>
                  </a:ext>
                </a:extLst>
              </a:tr>
              <a:tr h="332740">
                <a:tc>
                  <a:txBody>
                    <a:bodyPr/>
                    <a:lstStyle/>
                    <a:p>
                      <a:r>
                        <a:rPr lang="en-US" b="1" dirty="0" smtClean="0"/>
                        <a:t>Total no. of students</a:t>
                      </a:r>
                      <a:endParaRPr lang="en-US" b="1" dirty="0"/>
                    </a:p>
                  </a:txBody>
                  <a:tcPr/>
                </a:tc>
                <a:tc>
                  <a:txBody>
                    <a:bodyPr/>
                    <a:lstStyle/>
                    <a:p>
                      <a:r>
                        <a:rPr lang="en-US" b="1" dirty="0" smtClean="0"/>
                        <a:t>703</a:t>
                      </a:r>
                      <a:endParaRPr lang="en-US" b="1" dirty="0"/>
                    </a:p>
                  </a:txBody>
                  <a:tcPr/>
                </a:tc>
                <a:extLst>
                  <a:ext uri="{0D108BD9-81ED-4DB2-BD59-A6C34878D82A}">
                    <a16:rowId xmlns:a16="http://schemas.microsoft.com/office/drawing/2014/main" val="10006"/>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361983866"/>
              </p:ext>
            </p:extLst>
          </p:nvPr>
        </p:nvGraphicFramePr>
        <p:xfrm>
          <a:off x="353291" y="1600200"/>
          <a:ext cx="8305800" cy="2253342"/>
        </p:xfrm>
        <a:graphic>
          <a:graphicData uri="http://schemas.openxmlformats.org/drawingml/2006/table">
            <a:tbl>
              <a:tblPr firstRow="1" bandRow="1">
                <a:tableStyleId>{5C22544A-7EE6-4342-B048-85BDC9FD1C3A}</a:tableStyleId>
              </a:tblPr>
              <a:tblGrid>
                <a:gridCol w="65532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tblGrid>
              <a:tr h="375557">
                <a:tc>
                  <a:txBody>
                    <a:bodyPr/>
                    <a:lstStyle/>
                    <a:p>
                      <a:r>
                        <a:rPr lang="en-US" dirty="0" smtClean="0"/>
                        <a:t>In 2nd</a:t>
                      </a:r>
                      <a:r>
                        <a:rPr lang="en-US" baseline="0" dirty="0" smtClean="0"/>
                        <a:t> </a:t>
                      </a:r>
                      <a:r>
                        <a:rPr lang="en-US" dirty="0" smtClean="0"/>
                        <a:t>year (</a:t>
                      </a:r>
                      <a:r>
                        <a:rPr lang="en-US" baseline="0" dirty="0" smtClean="0"/>
                        <a:t>2016-17)</a:t>
                      </a:r>
                      <a:endParaRPr lang="en-US" dirty="0"/>
                    </a:p>
                  </a:txBody>
                  <a:tcPr/>
                </a:tc>
                <a:tc>
                  <a:txBody>
                    <a:bodyPr/>
                    <a:lstStyle/>
                    <a:p>
                      <a:endParaRPr lang="en-US" dirty="0"/>
                    </a:p>
                  </a:txBody>
                  <a:tcPr/>
                </a:tc>
                <a:extLst>
                  <a:ext uri="{0D108BD9-81ED-4DB2-BD59-A6C34878D82A}">
                    <a16:rowId xmlns:a16="http://schemas.microsoft.com/office/drawing/2014/main" val="10000"/>
                  </a:ext>
                </a:extLst>
              </a:tr>
              <a:tr h="375557">
                <a:tc>
                  <a:txBody>
                    <a:bodyPr/>
                    <a:lstStyle/>
                    <a:p>
                      <a:r>
                        <a:rPr lang="en-US" dirty="0" smtClean="0"/>
                        <a:t>Civil Engg.</a:t>
                      </a:r>
                      <a:endParaRPr lang="en-US" dirty="0"/>
                    </a:p>
                  </a:txBody>
                  <a:tcPr/>
                </a:tc>
                <a:tc>
                  <a:txBody>
                    <a:bodyPr/>
                    <a:lstStyle/>
                    <a:p>
                      <a:r>
                        <a:rPr lang="en-US" dirty="0" smtClean="0"/>
                        <a:t>56</a:t>
                      </a:r>
                      <a:endParaRPr lang="en-US" dirty="0"/>
                    </a:p>
                  </a:txBody>
                  <a:tcPr/>
                </a:tc>
                <a:extLst>
                  <a:ext uri="{0D108BD9-81ED-4DB2-BD59-A6C34878D82A}">
                    <a16:rowId xmlns:a16="http://schemas.microsoft.com/office/drawing/2014/main" val="10001"/>
                  </a:ext>
                </a:extLst>
              </a:tr>
              <a:tr h="375557">
                <a:tc>
                  <a:txBody>
                    <a:bodyPr/>
                    <a:lstStyle/>
                    <a:p>
                      <a:r>
                        <a:rPr lang="en-US" dirty="0" smtClean="0"/>
                        <a:t>Computer</a:t>
                      </a:r>
                      <a:r>
                        <a:rPr lang="en-US" baseline="0" dirty="0" smtClean="0"/>
                        <a:t> science &amp; Engg.</a:t>
                      </a:r>
                      <a:endParaRPr lang="en-US" dirty="0"/>
                    </a:p>
                  </a:txBody>
                  <a:tcPr/>
                </a:tc>
                <a:tc>
                  <a:txBody>
                    <a:bodyPr/>
                    <a:lstStyle/>
                    <a:p>
                      <a:r>
                        <a:rPr lang="en-US" dirty="0" smtClean="0"/>
                        <a:t>16</a:t>
                      </a:r>
                      <a:endParaRPr lang="en-US" dirty="0"/>
                    </a:p>
                  </a:txBody>
                  <a:tcPr/>
                </a:tc>
                <a:extLst>
                  <a:ext uri="{0D108BD9-81ED-4DB2-BD59-A6C34878D82A}">
                    <a16:rowId xmlns:a16="http://schemas.microsoft.com/office/drawing/2014/main" val="10002"/>
                  </a:ext>
                </a:extLst>
              </a:tr>
              <a:tr h="375557">
                <a:tc>
                  <a:txBody>
                    <a:bodyPr/>
                    <a:lstStyle/>
                    <a:p>
                      <a:r>
                        <a:rPr lang="en-US" dirty="0" smtClean="0"/>
                        <a:t>Electronics</a:t>
                      </a:r>
                      <a:r>
                        <a:rPr lang="en-US" baseline="0" dirty="0" smtClean="0"/>
                        <a:t>  &amp; communication Engg.</a:t>
                      </a:r>
                      <a:endParaRPr lang="en-US" dirty="0"/>
                    </a:p>
                  </a:txBody>
                  <a:tcPr/>
                </a:tc>
                <a:tc>
                  <a:txBody>
                    <a:bodyPr/>
                    <a:lstStyle/>
                    <a:p>
                      <a:r>
                        <a:rPr lang="en-US" dirty="0" smtClean="0"/>
                        <a:t>04</a:t>
                      </a:r>
                      <a:endParaRPr lang="en-US" dirty="0"/>
                    </a:p>
                  </a:txBody>
                  <a:tcPr/>
                </a:tc>
                <a:extLst>
                  <a:ext uri="{0D108BD9-81ED-4DB2-BD59-A6C34878D82A}">
                    <a16:rowId xmlns:a16="http://schemas.microsoft.com/office/drawing/2014/main" val="10003"/>
                  </a:ext>
                </a:extLst>
              </a:tr>
              <a:tr h="375557">
                <a:tc>
                  <a:txBody>
                    <a:bodyPr/>
                    <a:lstStyle/>
                    <a:p>
                      <a:r>
                        <a:rPr lang="en-US" dirty="0" smtClean="0"/>
                        <a:t>Electrical</a:t>
                      </a:r>
                      <a:r>
                        <a:rPr lang="en-US" baseline="0" dirty="0" smtClean="0"/>
                        <a:t> </a:t>
                      </a:r>
                      <a:r>
                        <a:rPr lang="en-US" baseline="0" dirty="0" err="1" smtClean="0"/>
                        <a:t>Engg</a:t>
                      </a:r>
                      <a:r>
                        <a:rPr lang="en-US" baseline="0" dirty="0" smtClean="0"/>
                        <a:t>.</a:t>
                      </a:r>
                      <a:endParaRPr lang="en-US" dirty="0"/>
                    </a:p>
                  </a:txBody>
                  <a:tcPr/>
                </a:tc>
                <a:tc>
                  <a:txBody>
                    <a:bodyPr/>
                    <a:lstStyle/>
                    <a:p>
                      <a:r>
                        <a:rPr lang="en-US" dirty="0" smtClean="0"/>
                        <a:t>15</a:t>
                      </a:r>
                      <a:endParaRPr lang="en-US" dirty="0"/>
                    </a:p>
                  </a:txBody>
                  <a:tcPr/>
                </a:tc>
                <a:extLst>
                  <a:ext uri="{0D108BD9-81ED-4DB2-BD59-A6C34878D82A}">
                    <a16:rowId xmlns:a16="http://schemas.microsoft.com/office/drawing/2014/main" val="10004"/>
                  </a:ext>
                </a:extLst>
              </a:tr>
              <a:tr h="375557">
                <a:tc>
                  <a:txBody>
                    <a:bodyPr/>
                    <a:lstStyle/>
                    <a:p>
                      <a:r>
                        <a:rPr lang="en-US" dirty="0" smtClean="0"/>
                        <a:t>Mechanical </a:t>
                      </a:r>
                      <a:r>
                        <a:rPr lang="en-US" dirty="0" err="1" smtClean="0"/>
                        <a:t>Engg</a:t>
                      </a:r>
                      <a:r>
                        <a:rPr lang="en-US" dirty="0" smtClean="0"/>
                        <a:t>.</a:t>
                      </a:r>
                      <a:endParaRPr lang="en-US" dirty="0"/>
                    </a:p>
                  </a:txBody>
                  <a:tcPr/>
                </a:tc>
                <a:tc>
                  <a:txBody>
                    <a:bodyPr/>
                    <a:lstStyle/>
                    <a:p>
                      <a:r>
                        <a:rPr lang="en-US" dirty="0" smtClean="0"/>
                        <a:t>37</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60912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OUR ESTEEMED FACULTY</a:t>
            </a:r>
            <a:endParaRPr lang="en-US" dirty="0"/>
          </a:p>
        </p:txBody>
      </p:sp>
      <p:sp>
        <p:nvSpPr>
          <p:cNvPr id="3" name="Content Placeholder 2"/>
          <p:cNvSpPr>
            <a:spLocks noGrp="1"/>
          </p:cNvSpPr>
          <p:nvPr>
            <p:ph sz="quarter" idx="1"/>
          </p:nvPr>
        </p:nvSpPr>
        <p:spPr/>
        <p:txBody>
          <a:bodyPr>
            <a:normAutofit/>
          </a:bodyPr>
          <a:lstStyle/>
          <a:p>
            <a:pPr marL="137160" indent="0">
              <a:buNone/>
            </a:pPr>
            <a:endParaRPr lang="en-US" dirty="0"/>
          </a:p>
          <a:p>
            <a:pPr marL="137160" indent="0">
              <a:buNone/>
            </a:pPr>
            <a:endParaRPr lang="en-US" dirty="0" smtClean="0"/>
          </a:p>
          <a:p>
            <a:pPr marL="13716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05312536"/>
              </p:ext>
            </p:extLst>
          </p:nvPr>
        </p:nvGraphicFramePr>
        <p:xfrm>
          <a:off x="34636" y="685801"/>
          <a:ext cx="9109364" cy="6371527"/>
        </p:xfrm>
        <a:graphic>
          <a:graphicData uri="http://schemas.openxmlformats.org/drawingml/2006/table">
            <a:tbl>
              <a:tblPr firstRow="1" bandRow="1">
                <a:tableStyleId>{5C22544A-7EE6-4342-B048-85BDC9FD1C3A}</a:tableStyleId>
              </a:tblPr>
              <a:tblGrid>
                <a:gridCol w="2708564">
                  <a:extLst>
                    <a:ext uri="{9D8B030D-6E8A-4147-A177-3AD203B41FA5}">
                      <a16:colId xmlns:a16="http://schemas.microsoft.com/office/drawing/2014/main" val="20000"/>
                    </a:ext>
                  </a:extLst>
                </a:gridCol>
                <a:gridCol w="3123394">
                  <a:extLst>
                    <a:ext uri="{9D8B030D-6E8A-4147-A177-3AD203B41FA5}">
                      <a16:colId xmlns:a16="http://schemas.microsoft.com/office/drawing/2014/main" val="20001"/>
                    </a:ext>
                  </a:extLst>
                </a:gridCol>
                <a:gridCol w="3277406">
                  <a:extLst>
                    <a:ext uri="{9D8B030D-6E8A-4147-A177-3AD203B41FA5}">
                      <a16:colId xmlns:a16="http://schemas.microsoft.com/office/drawing/2014/main" val="20002"/>
                    </a:ext>
                  </a:extLst>
                </a:gridCol>
              </a:tblGrid>
              <a:tr h="575961">
                <a:tc>
                  <a:txBody>
                    <a:bodyPr/>
                    <a:lstStyle/>
                    <a:p>
                      <a:r>
                        <a:rPr lang="en-US" sz="1600" dirty="0" smtClean="0"/>
                        <a:t>Name of department </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t>       Faculity</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smtClean="0"/>
                        <a:t>Qualification</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591047">
                <a:tc>
                  <a:txBody>
                    <a:bodyPr/>
                    <a:lstStyle/>
                    <a:p>
                      <a:r>
                        <a:rPr lang="en-US" sz="1600" dirty="0" smtClean="0"/>
                        <a:t>Applied Science and humanities</a:t>
                      </a:r>
                      <a:endParaRPr lang="en-US" sz="1600" b="1" dirty="0">
                        <a:latin typeface="Times New Roman" panose="02020603050405020304" pitchFamily="18" charset="0"/>
                        <a:cs typeface="Times New Roman" panose="02020603050405020304" pitchFamily="18" charset="0"/>
                      </a:endParaRPr>
                    </a:p>
                  </a:txBody>
                  <a:tcPr/>
                </a:tc>
                <a:tc>
                  <a:txBody>
                    <a:bodyPr/>
                    <a:lstStyle/>
                    <a:p>
                      <a:r>
                        <a:rPr lang="en-US" sz="1600" baseline="0" dirty="0" smtClean="0"/>
                        <a:t>Dr. Ajay </a:t>
                      </a:r>
                      <a:r>
                        <a:rPr lang="en-US" sz="1600" baseline="0" dirty="0" err="1" smtClean="0"/>
                        <a:t>Gairola</a:t>
                      </a:r>
                      <a:r>
                        <a:rPr lang="en-US" sz="1600" baseline="0" dirty="0" smtClean="0"/>
                        <a:t>(H.O.D)</a:t>
                      </a:r>
                    </a:p>
                    <a:p>
                      <a:r>
                        <a:rPr lang="en-US" sz="1600" baseline="0" dirty="0" smtClean="0"/>
                        <a:t>Ms. </a:t>
                      </a:r>
                      <a:r>
                        <a:rPr lang="en-US" sz="1600" baseline="0" dirty="0" err="1" smtClean="0"/>
                        <a:t>Indu</a:t>
                      </a:r>
                      <a:r>
                        <a:rPr lang="en-US" sz="1600" baseline="0" dirty="0" smtClean="0"/>
                        <a:t> </a:t>
                      </a:r>
                      <a:r>
                        <a:rPr lang="en-US" sz="1600" baseline="0" dirty="0" err="1" smtClean="0"/>
                        <a:t>Patni</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err="1" smtClean="0"/>
                        <a:t>Phd</a:t>
                      </a:r>
                      <a:r>
                        <a:rPr lang="en-US" sz="1600" dirty="0" smtClean="0"/>
                        <a:t>.(Mathematics),MSc</a:t>
                      </a:r>
                    </a:p>
                    <a:p>
                      <a:r>
                        <a:rPr lang="en-US" sz="1600" dirty="0" smtClean="0"/>
                        <a:t>Pursing </a:t>
                      </a:r>
                      <a:r>
                        <a:rPr lang="en-US" sz="1600" dirty="0" err="1" smtClean="0"/>
                        <a:t>Phd</a:t>
                      </a:r>
                      <a:r>
                        <a:rPr lang="en-US" sz="1600" dirty="0" smtClean="0"/>
                        <a:t> (UTU), MBA</a:t>
                      </a:r>
                    </a:p>
                  </a:txBody>
                  <a:tcPr/>
                </a:tc>
                <a:extLst>
                  <a:ext uri="{0D108BD9-81ED-4DB2-BD59-A6C34878D82A}">
                    <a16:rowId xmlns:a16="http://schemas.microsoft.com/office/drawing/2014/main" val="10001"/>
                  </a:ext>
                </a:extLst>
              </a:tr>
              <a:tr h="610754">
                <a:tc>
                  <a:txBody>
                    <a:bodyPr/>
                    <a:lstStyle/>
                    <a:p>
                      <a:r>
                        <a:rPr lang="en-US" sz="1600" baseline="0" dirty="0" smtClean="0"/>
                        <a:t>Civil Engg.</a:t>
                      </a:r>
                      <a:endParaRPr lang="en-US" sz="1600" b="1" dirty="0">
                        <a:latin typeface="Times New Roman" panose="02020603050405020304" pitchFamily="18" charset="0"/>
                        <a:cs typeface="Times New Roman" panose="02020603050405020304" pitchFamily="18" charset="0"/>
                      </a:endParaRPr>
                    </a:p>
                  </a:txBody>
                  <a:tcPr/>
                </a:tc>
                <a:tc>
                  <a:txBody>
                    <a:bodyPr/>
                    <a:lstStyle/>
                    <a:p>
                      <a:r>
                        <a:rPr lang="en-US" sz="1600" dirty="0" smtClean="0"/>
                        <a:t>Mr. </a:t>
                      </a:r>
                      <a:r>
                        <a:rPr lang="en-US" sz="1600" dirty="0" err="1" smtClean="0"/>
                        <a:t>Abhinav</a:t>
                      </a:r>
                      <a:r>
                        <a:rPr lang="en-US" sz="1600" dirty="0" smtClean="0"/>
                        <a:t> </a:t>
                      </a:r>
                      <a:r>
                        <a:rPr lang="en-US" sz="1600" dirty="0" err="1" smtClean="0"/>
                        <a:t>Rawat</a:t>
                      </a:r>
                      <a:endParaRPr lang="en-US" sz="1600" dirty="0" smtClean="0"/>
                    </a:p>
                    <a:p>
                      <a:r>
                        <a:rPr lang="en-US" sz="1600" dirty="0" smtClean="0"/>
                        <a:t>Mr</a:t>
                      </a:r>
                      <a:r>
                        <a:rPr lang="en-US" sz="1600" dirty="0" smtClean="0"/>
                        <a:t>.</a:t>
                      </a:r>
                      <a:r>
                        <a:rPr lang="en-US" sz="1600" baseline="0" dirty="0" smtClean="0"/>
                        <a:t> Amit Chauhan</a:t>
                      </a:r>
                    </a:p>
                    <a:p>
                      <a:r>
                        <a:rPr lang="en-US" sz="1600" baseline="0" dirty="0" smtClean="0"/>
                        <a:t>Mr. </a:t>
                      </a:r>
                      <a:r>
                        <a:rPr lang="en-US" sz="1600" baseline="0" dirty="0" err="1" smtClean="0"/>
                        <a:t>Ved</a:t>
                      </a:r>
                      <a:r>
                        <a:rPr lang="en-US" sz="1600" baseline="0" dirty="0" smtClean="0"/>
                        <a:t> </a:t>
                      </a:r>
                      <a:r>
                        <a:rPr lang="en-US" sz="1600" baseline="0" dirty="0" smtClean="0"/>
                        <a:t>Prakash</a:t>
                      </a:r>
                    </a:p>
                    <a:p>
                      <a:r>
                        <a:rPr lang="en-US" sz="1600" baseline="0" dirty="0" smtClean="0">
                          <a:latin typeface="Times New Roman" panose="02020603050405020304" pitchFamily="18" charset="0"/>
                          <a:cs typeface="Times New Roman" panose="02020603050405020304" pitchFamily="18" charset="0"/>
                        </a:rPr>
                        <a:t>Mr. </a:t>
                      </a:r>
                      <a:r>
                        <a:rPr lang="en-US" sz="1600" baseline="0" dirty="0" err="1" smtClean="0">
                          <a:latin typeface="Times New Roman" panose="02020603050405020304" pitchFamily="18" charset="0"/>
                          <a:cs typeface="Times New Roman" panose="02020603050405020304" pitchFamily="18" charset="0"/>
                        </a:rPr>
                        <a:t>Sumit</a:t>
                      </a:r>
                      <a:r>
                        <a:rPr lang="en-US" sz="1600" baseline="0" dirty="0" smtClean="0">
                          <a:latin typeface="Times New Roman" panose="02020603050405020304" pitchFamily="18" charset="0"/>
                          <a:cs typeface="Times New Roman" panose="02020603050405020304" pitchFamily="18" charset="0"/>
                        </a:rPr>
                        <a:t> </a:t>
                      </a:r>
                      <a:r>
                        <a:rPr lang="en-US" sz="1600" baseline="0" dirty="0" err="1" smtClean="0">
                          <a:latin typeface="Times New Roman" panose="02020603050405020304" pitchFamily="18" charset="0"/>
                          <a:cs typeface="Times New Roman" panose="02020603050405020304" pitchFamily="18" charset="0"/>
                        </a:rPr>
                        <a:t>Juyal</a:t>
                      </a:r>
                      <a:endParaRPr lang="en-US" sz="1600" dirty="0">
                        <a:latin typeface="Times New Roman" panose="02020603050405020304" pitchFamily="18" charset="0"/>
                        <a:cs typeface="Times New Roman" panose="02020603050405020304" pitchFamily="18" charset="0"/>
                      </a:endParaRPr>
                    </a:p>
                  </a:txBody>
                  <a:tcPr/>
                </a:tc>
                <a:tc>
                  <a:txBody>
                    <a:bodyPr/>
                    <a:lstStyle/>
                    <a:p>
                      <a:r>
                        <a:rPr lang="en-US" sz="1600" dirty="0" err="1" smtClean="0"/>
                        <a:t>M.Tech</a:t>
                      </a:r>
                      <a:r>
                        <a:rPr lang="en-US" sz="1600" dirty="0" smtClean="0"/>
                        <a:t>, </a:t>
                      </a:r>
                      <a:r>
                        <a:rPr lang="en-US" sz="1600" dirty="0" err="1" smtClean="0"/>
                        <a:t>B.Tech</a:t>
                      </a:r>
                      <a:endParaRPr lang="en-US" sz="1600" dirty="0" smtClean="0"/>
                    </a:p>
                    <a:p>
                      <a:r>
                        <a:rPr lang="en-US" sz="1600" dirty="0" err="1" smtClean="0"/>
                        <a:t>B.Tech</a:t>
                      </a:r>
                      <a:endParaRPr lang="en-US" sz="1600" dirty="0" smtClean="0"/>
                    </a:p>
                    <a:p>
                      <a:r>
                        <a:rPr lang="en-US" sz="1600" dirty="0" err="1" smtClean="0"/>
                        <a:t>B.Tech</a:t>
                      </a:r>
                      <a:endParaRPr lang="en-US" sz="1600" dirty="0" smtClean="0"/>
                    </a:p>
                    <a:p>
                      <a:r>
                        <a:rPr lang="en-US" sz="1600" dirty="0" err="1" smtClean="0">
                          <a:latin typeface="Times New Roman" panose="02020603050405020304" pitchFamily="18" charset="0"/>
                          <a:cs typeface="Times New Roman" panose="02020603050405020304" pitchFamily="18" charset="0"/>
                        </a:rPr>
                        <a:t>B.Tech</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890391">
                <a:tc>
                  <a:txBody>
                    <a:bodyPr/>
                    <a:lstStyle/>
                    <a:p>
                      <a:r>
                        <a:rPr lang="en-US" sz="1600" baseline="0" dirty="0" smtClean="0"/>
                        <a:t>Computer science &amp; Engg.</a:t>
                      </a:r>
                      <a:endParaRPr lang="en-US" sz="1600" b="1" dirty="0">
                        <a:latin typeface="Times New Roman" panose="02020603050405020304" pitchFamily="18" charset="0"/>
                        <a:cs typeface="Times New Roman" panose="02020603050405020304" pitchFamily="18" charset="0"/>
                      </a:endParaRPr>
                    </a:p>
                  </a:txBody>
                  <a:tcPr/>
                </a:tc>
                <a:tc>
                  <a:txBody>
                    <a:bodyPr/>
                    <a:lstStyle/>
                    <a:p>
                      <a:r>
                        <a:rPr lang="en-US" sz="1600" dirty="0" smtClean="0"/>
                        <a:t>Mr. </a:t>
                      </a:r>
                      <a:r>
                        <a:rPr lang="en-US" sz="1600" dirty="0" err="1" smtClean="0"/>
                        <a:t>Jitendra</a:t>
                      </a:r>
                      <a:r>
                        <a:rPr lang="en-US" sz="1600" baseline="0" dirty="0" smtClean="0"/>
                        <a:t> Singh  </a:t>
                      </a:r>
                      <a:r>
                        <a:rPr lang="en-US" sz="1600" baseline="0" dirty="0" err="1" smtClean="0"/>
                        <a:t>Rauthan</a:t>
                      </a:r>
                      <a:r>
                        <a:rPr lang="en-US" sz="1600" baseline="0" dirty="0" smtClean="0"/>
                        <a:t> (H.O.D)</a:t>
                      </a:r>
                    </a:p>
                    <a:p>
                      <a:r>
                        <a:rPr lang="en-US" sz="1600" dirty="0" smtClean="0"/>
                        <a:t>Miss  Bharti  </a:t>
                      </a:r>
                      <a:r>
                        <a:rPr lang="en-US" sz="1600" dirty="0" err="1" smtClean="0"/>
                        <a:t>Kalra</a:t>
                      </a:r>
                      <a:endParaRPr lang="en-US" sz="1600" dirty="0" smtClean="0"/>
                    </a:p>
                    <a:p>
                      <a:r>
                        <a:rPr lang="en-US" sz="1600" dirty="0" smtClean="0"/>
                        <a:t>Mr. </a:t>
                      </a:r>
                      <a:r>
                        <a:rPr lang="en-US" sz="1600" dirty="0" err="1" smtClean="0"/>
                        <a:t>Pawan</a:t>
                      </a:r>
                      <a:r>
                        <a:rPr lang="en-US" sz="1600" dirty="0" smtClean="0"/>
                        <a:t> Kumar</a:t>
                      </a:r>
                      <a:endParaRPr lang="en-US" sz="16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Pursing </a:t>
                      </a:r>
                      <a:r>
                        <a:rPr lang="en-US" sz="1600" dirty="0" err="1" smtClean="0"/>
                        <a:t>Phd</a:t>
                      </a:r>
                      <a:r>
                        <a:rPr lang="en-US" sz="1600" dirty="0" smtClean="0"/>
                        <a:t> (UTU), </a:t>
                      </a:r>
                      <a:r>
                        <a:rPr lang="en-US" sz="1600" dirty="0" err="1" smtClean="0"/>
                        <a:t>M.Tech</a:t>
                      </a:r>
                      <a:r>
                        <a:rPr lang="en-US" sz="1600" dirty="0" smtClean="0"/>
                        <a:t>, B.Tech</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Pursing </a:t>
                      </a:r>
                      <a:r>
                        <a:rPr lang="en-US" sz="1600" dirty="0" err="1" smtClean="0"/>
                        <a:t>Phd</a:t>
                      </a:r>
                      <a:r>
                        <a:rPr lang="en-US" sz="1600" dirty="0" smtClean="0"/>
                        <a:t> (NIU), </a:t>
                      </a:r>
                      <a:r>
                        <a:rPr lang="en-US" sz="1600" dirty="0" err="1" smtClean="0"/>
                        <a:t>M.Tech</a:t>
                      </a:r>
                      <a:r>
                        <a:rPr lang="en-US" sz="1600" dirty="0" smtClean="0"/>
                        <a:t>, B.Tech</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Pursing </a:t>
                      </a:r>
                      <a:r>
                        <a:rPr lang="en-US" sz="1600" dirty="0" err="1" smtClean="0"/>
                        <a:t>Phd</a:t>
                      </a:r>
                      <a:r>
                        <a:rPr lang="en-US" sz="1600" dirty="0" smtClean="0"/>
                        <a:t> (UTU), </a:t>
                      </a:r>
                      <a:r>
                        <a:rPr lang="en-US" sz="1600" dirty="0" err="1" smtClean="0"/>
                        <a:t>M.Tech</a:t>
                      </a:r>
                      <a:r>
                        <a:rPr lang="en-US" sz="1600" dirty="0" smtClean="0"/>
                        <a:t>, B.Tech</a:t>
                      </a:r>
                      <a:endParaRPr lang="en-US" sz="1600" dirty="0" smtClean="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1295400">
                <a:tc>
                  <a:txBody>
                    <a:bodyPr/>
                    <a:lstStyle/>
                    <a:p>
                      <a:r>
                        <a:rPr lang="en-US" sz="1600" baseline="0" dirty="0" smtClean="0"/>
                        <a:t>Electronics and communication Engg.</a:t>
                      </a:r>
                      <a:endParaRPr lang="en-US" sz="1600" b="1" dirty="0">
                        <a:latin typeface="Times New Roman" panose="02020603050405020304" pitchFamily="18" charset="0"/>
                        <a:cs typeface="Times New Roman" panose="02020603050405020304" pitchFamily="18" charset="0"/>
                      </a:endParaRPr>
                    </a:p>
                  </a:txBody>
                  <a:tcPr/>
                </a:tc>
                <a:tc>
                  <a:txBody>
                    <a:bodyPr/>
                    <a:lstStyle/>
                    <a:p>
                      <a:r>
                        <a:rPr lang="en-US" sz="1600" dirty="0" smtClean="0"/>
                        <a:t>Mr .</a:t>
                      </a:r>
                      <a:r>
                        <a:rPr lang="en-US" sz="1600" baseline="0" dirty="0" smtClean="0"/>
                        <a:t> </a:t>
                      </a:r>
                      <a:r>
                        <a:rPr lang="en-US" sz="1600" baseline="0" dirty="0" err="1" smtClean="0"/>
                        <a:t>Vishwanath</a:t>
                      </a:r>
                      <a:r>
                        <a:rPr lang="en-US" sz="1600" baseline="0" dirty="0" smtClean="0"/>
                        <a:t> </a:t>
                      </a:r>
                      <a:r>
                        <a:rPr lang="en-US" sz="1600" baseline="0" dirty="0" err="1" smtClean="0"/>
                        <a:t>Bijalwan</a:t>
                      </a:r>
                      <a:r>
                        <a:rPr lang="en-US" sz="1600" baseline="0" dirty="0" smtClean="0"/>
                        <a:t>(H.O.D)</a:t>
                      </a:r>
                    </a:p>
                    <a:p>
                      <a:r>
                        <a:rPr lang="en-US" sz="1600" baseline="0" dirty="0" smtClean="0"/>
                        <a:t>Mr. </a:t>
                      </a:r>
                      <a:r>
                        <a:rPr lang="en-US" sz="1600" baseline="0" dirty="0" err="1" smtClean="0"/>
                        <a:t>Arun</a:t>
                      </a:r>
                      <a:r>
                        <a:rPr lang="en-US" sz="1600" baseline="0" dirty="0" smtClean="0"/>
                        <a:t> </a:t>
                      </a:r>
                      <a:r>
                        <a:rPr lang="en-US" sz="1600" baseline="0" dirty="0" err="1" smtClean="0"/>
                        <a:t>Uniyal</a:t>
                      </a:r>
                      <a:endParaRPr lang="en-US" sz="1600" baseline="0" dirty="0" smtClean="0"/>
                    </a:p>
                    <a:p>
                      <a:r>
                        <a:rPr lang="en-US" sz="1600" baseline="0" dirty="0" smtClean="0"/>
                        <a:t>Mr. Arvind Kumar</a:t>
                      </a:r>
                    </a:p>
                    <a:p>
                      <a:r>
                        <a:rPr lang="en-US" sz="1600" baseline="0" dirty="0" smtClean="0"/>
                        <a:t>Ms. </a:t>
                      </a:r>
                      <a:r>
                        <a:rPr lang="en-US" sz="1600" baseline="0" dirty="0" err="1" smtClean="0"/>
                        <a:t>Meenu</a:t>
                      </a:r>
                      <a:r>
                        <a:rPr lang="en-US" sz="1600" baseline="0" dirty="0" smtClean="0"/>
                        <a:t> </a:t>
                      </a:r>
                      <a:r>
                        <a:rPr lang="en-US" sz="1600" baseline="0" dirty="0" err="1" smtClean="0"/>
                        <a:t>Chinwan</a:t>
                      </a:r>
                      <a:endParaRPr lang="en-US" sz="1600" baseline="0" dirty="0" smtClean="0"/>
                    </a:p>
                    <a:p>
                      <a:r>
                        <a:rPr lang="en-US" sz="1600" baseline="0" dirty="0" smtClean="0"/>
                        <a:t>Mr. </a:t>
                      </a:r>
                      <a:r>
                        <a:rPr lang="en-US" sz="1600" baseline="0" dirty="0" err="1" smtClean="0"/>
                        <a:t>Pramod</a:t>
                      </a:r>
                      <a:r>
                        <a:rPr lang="en-US" sz="1600" baseline="0" dirty="0" smtClean="0"/>
                        <a:t> </a:t>
                      </a:r>
                      <a:r>
                        <a:rPr lang="en-US" sz="1600" baseline="0" dirty="0" err="1" smtClean="0"/>
                        <a:t>Benjwal</a:t>
                      </a:r>
                      <a:endParaRPr lang="en-US" sz="16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M.Tech</a:t>
                      </a:r>
                      <a:r>
                        <a:rPr lang="en-US" sz="1600" dirty="0" smtClean="0"/>
                        <a:t>, B.Tech</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Pursing </a:t>
                      </a:r>
                      <a:r>
                        <a:rPr lang="en-US" sz="1600" dirty="0" err="1" smtClean="0"/>
                        <a:t>Phd</a:t>
                      </a:r>
                      <a:r>
                        <a:rPr lang="en-US" sz="1600" dirty="0" smtClean="0"/>
                        <a:t> (UTU), </a:t>
                      </a:r>
                      <a:r>
                        <a:rPr lang="en-US" sz="1600" dirty="0" err="1" smtClean="0"/>
                        <a:t>M.Tech</a:t>
                      </a:r>
                      <a:r>
                        <a:rPr lang="en-US" sz="1600" dirty="0" smtClean="0"/>
                        <a:t>, B.Tech</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M.Tech</a:t>
                      </a:r>
                      <a:r>
                        <a:rPr lang="en-US" sz="1600" dirty="0" smtClean="0"/>
                        <a:t>, B.Tech</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M.Tech</a:t>
                      </a:r>
                      <a:r>
                        <a:rPr lang="en-US" sz="1600" dirty="0" smtClean="0"/>
                        <a:t>, B.Tech</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Pursing </a:t>
                      </a:r>
                      <a:r>
                        <a:rPr lang="en-US" sz="1600" dirty="0" err="1" smtClean="0"/>
                        <a:t>Phd</a:t>
                      </a:r>
                      <a:r>
                        <a:rPr lang="en-US" sz="1600" dirty="0" smtClean="0"/>
                        <a:t> (UTU), </a:t>
                      </a:r>
                      <a:r>
                        <a:rPr lang="en-US" sz="1600" dirty="0" err="1" smtClean="0"/>
                        <a:t>M.Tech</a:t>
                      </a:r>
                      <a:r>
                        <a:rPr lang="en-US" sz="1600" dirty="0" smtClean="0"/>
                        <a:t>, B.Tech</a:t>
                      </a:r>
                      <a:endParaRPr lang="en-US" sz="1600" dirty="0" smtClean="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822960">
                <a:tc>
                  <a:txBody>
                    <a:bodyPr/>
                    <a:lstStyle/>
                    <a:p>
                      <a:r>
                        <a:rPr lang="en-US" sz="1600" dirty="0" smtClean="0"/>
                        <a:t>Electrical Engg</a:t>
                      </a:r>
                      <a:endParaRPr lang="en-US" sz="1600" b="1" dirty="0">
                        <a:latin typeface="Times New Roman" panose="02020603050405020304" pitchFamily="18" charset="0"/>
                        <a:cs typeface="Times New Roman" panose="02020603050405020304" pitchFamily="18" charset="0"/>
                      </a:endParaRPr>
                    </a:p>
                  </a:txBody>
                  <a:tcPr/>
                </a:tc>
                <a:tc>
                  <a:txBody>
                    <a:bodyPr/>
                    <a:lstStyle/>
                    <a:p>
                      <a:r>
                        <a:rPr lang="en-US" sz="1600" dirty="0" smtClean="0"/>
                        <a:t>Mr. </a:t>
                      </a:r>
                      <a:r>
                        <a:rPr lang="en-US" sz="1600" dirty="0" err="1" smtClean="0"/>
                        <a:t>Ombeer</a:t>
                      </a:r>
                      <a:r>
                        <a:rPr lang="en-US" sz="1600" dirty="0" smtClean="0"/>
                        <a:t>  Saini( H.O.D)</a:t>
                      </a:r>
                    </a:p>
                    <a:p>
                      <a:r>
                        <a:rPr lang="en-US" sz="1600" dirty="0" smtClean="0"/>
                        <a:t>Mr. Abhishek Chauhan</a:t>
                      </a:r>
                    </a:p>
                    <a:p>
                      <a:r>
                        <a:rPr lang="en-US" sz="1600" dirty="0" smtClean="0"/>
                        <a:t>Mr. Abhishek Aggarwal</a:t>
                      </a:r>
                      <a:endParaRPr lang="en-US" sz="16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M.Tech</a:t>
                      </a:r>
                      <a:r>
                        <a:rPr lang="en-US" sz="1600" dirty="0" smtClean="0"/>
                        <a:t>, B.Tech</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Pursing </a:t>
                      </a:r>
                      <a:r>
                        <a:rPr lang="en-US" sz="1600" dirty="0" err="1" smtClean="0"/>
                        <a:t>Phd</a:t>
                      </a:r>
                      <a:r>
                        <a:rPr lang="en-US" sz="1600" dirty="0" smtClean="0"/>
                        <a:t> </a:t>
                      </a:r>
                      <a:r>
                        <a:rPr lang="en-US" sz="1600" dirty="0" smtClean="0"/>
                        <a:t>(</a:t>
                      </a:r>
                      <a:r>
                        <a:rPr lang="en-US" sz="1600" dirty="0" err="1" smtClean="0"/>
                        <a:t>Tha</a:t>
                      </a:r>
                      <a:r>
                        <a:rPr lang="en-US" sz="1600" dirty="0" smtClean="0"/>
                        <a:t>. Uni.), </a:t>
                      </a:r>
                      <a:r>
                        <a:rPr lang="en-US" sz="1600" dirty="0" err="1" smtClean="0"/>
                        <a:t>M.Tech</a:t>
                      </a:r>
                      <a:r>
                        <a:rPr lang="en-US" sz="1600" dirty="0" smtClean="0"/>
                        <a:t>, B.Tech</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M.Tech</a:t>
                      </a:r>
                      <a:r>
                        <a:rPr lang="en-US" sz="1600" dirty="0" smtClean="0"/>
                        <a:t>, B.Tech</a:t>
                      </a:r>
                      <a:endParaRPr lang="en-US" sz="1600" dirty="0" smtClean="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r h="1113728">
                <a:tc>
                  <a:txBody>
                    <a:bodyPr/>
                    <a:lstStyle/>
                    <a:p>
                      <a:r>
                        <a:rPr lang="en-US" sz="1600" dirty="0" smtClean="0"/>
                        <a:t>Mechanical Engg.</a:t>
                      </a:r>
                      <a:endParaRPr lang="en-US" sz="1600" b="1" dirty="0">
                        <a:latin typeface="Times New Roman" panose="02020603050405020304" pitchFamily="18" charset="0"/>
                        <a:cs typeface="Times New Roman" panose="02020603050405020304" pitchFamily="18" charset="0"/>
                      </a:endParaRPr>
                    </a:p>
                  </a:txBody>
                  <a:tcPr/>
                </a:tc>
                <a:tc>
                  <a:txBody>
                    <a:bodyPr/>
                    <a:lstStyle/>
                    <a:p>
                      <a:r>
                        <a:rPr lang="en-US" sz="1600" dirty="0" smtClean="0"/>
                        <a:t>Mr. Sandeep</a:t>
                      </a:r>
                      <a:r>
                        <a:rPr lang="en-US" sz="1600" baseline="0" dirty="0" smtClean="0"/>
                        <a:t> </a:t>
                      </a:r>
                      <a:r>
                        <a:rPr lang="en-US" sz="1600" baseline="0" dirty="0" err="1" smtClean="0"/>
                        <a:t>Kandwal</a:t>
                      </a:r>
                      <a:r>
                        <a:rPr lang="en-US" sz="1600" baseline="0" dirty="0" smtClean="0"/>
                        <a:t> (H.O.D)</a:t>
                      </a:r>
                    </a:p>
                    <a:p>
                      <a:r>
                        <a:rPr lang="en-US" sz="1600" baseline="0" dirty="0" smtClean="0"/>
                        <a:t>Mr. Hemant </a:t>
                      </a:r>
                      <a:r>
                        <a:rPr lang="en-US" sz="1600" baseline="0" dirty="0" err="1" smtClean="0"/>
                        <a:t>chauhan</a:t>
                      </a:r>
                      <a:endParaRPr lang="en-US" sz="1600" baseline="0" dirty="0" smtClean="0"/>
                    </a:p>
                    <a:p>
                      <a:r>
                        <a:rPr lang="en-US" sz="1600" baseline="0" dirty="0" smtClean="0"/>
                        <a:t>Mr. Dinesh Chauhan</a:t>
                      </a:r>
                    </a:p>
                    <a:p>
                      <a:r>
                        <a:rPr lang="en-US" sz="1600" baseline="0" dirty="0" smtClean="0"/>
                        <a:t>Mr. </a:t>
                      </a:r>
                      <a:r>
                        <a:rPr lang="en-US" sz="1600" baseline="0" dirty="0" err="1" smtClean="0"/>
                        <a:t>Arun</a:t>
                      </a:r>
                      <a:r>
                        <a:rPr lang="en-US" sz="1600" baseline="0" dirty="0" smtClean="0"/>
                        <a:t> </a:t>
                      </a:r>
                      <a:r>
                        <a:rPr lang="en-US" sz="1600" baseline="0" dirty="0" err="1" smtClean="0"/>
                        <a:t>Negi</a:t>
                      </a:r>
                      <a:endParaRPr lang="en-US" sz="16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M.Tech</a:t>
                      </a:r>
                      <a:r>
                        <a:rPr lang="en-US" sz="1600" dirty="0" smtClean="0"/>
                        <a:t>, B.Tech</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M.Tech</a:t>
                      </a:r>
                      <a:r>
                        <a:rPr lang="en-US" sz="1600" dirty="0" smtClean="0"/>
                        <a:t>, B.Tech</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Pursing </a:t>
                      </a:r>
                      <a:r>
                        <a:rPr lang="en-US" sz="1600" dirty="0" err="1" smtClean="0"/>
                        <a:t>Phd</a:t>
                      </a:r>
                      <a:r>
                        <a:rPr lang="en-US" sz="1600" dirty="0" smtClean="0"/>
                        <a:t> (UTU), </a:t>
                      </a:r>
                      <a:r>
                        <a:rPr lang="en-US" sz="1600" dirty="0" err="1" smtClean="0"/>
                        <a:t>M.Tech</a:t>
                      </a:r>
                      <a:r>
                        <a:rPr lang="en-US" sz="1600" dirty="0" smtClean="0"/>
                        <a:t>, </a:t>
                      </a:r>
                      <a:r>
                        <a:rPr lang="en-US" sz="1600" dirty="0" err="1" smtClean="0"/>
                        <a:t>B.Tech</a:t>
                      </a: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M.Tech</a:t>
                      </a:r>
                      <a:r>
                        <a:rPr lang="en-US" sz="1600" dirty="0" smtClean="0"/>
                        <a:t>, </a:t>
                      </a:r>
                      <a:r>
                        <a:rPr lang="en-US" sz="1600" dirty="0" err="1" smtClean="0"/>
                        <a:t>B.Tech</a:t>
                      </a:r>
                      <a:endParaRPr lang="en-US" sz="1600" dirty="0" smtClean="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619110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714</TotalTime>
  <Words>1358</Words>
  <Application>Microsoft Office PowerPoint</Application>
  <PresentationFormat>On-screen Show (4:3)</PresentationFormat>
  <Paragraphs>336</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Angsana New</vt:lpstr>
      <vt:lpstr>Calibri</vt:lpstr>
      <vt:lpstr>Times New Roman</vt:lpstr>
      <vt:lpstr>Tw Cen MT</vt:lpstr>
      <vt:lpstr>Wingdings</vt:lpstr>
      <vt:lpstr>Wingdings 2</vt:lpstr>
      <vt:lpstr>Median</vt:lpstr>
      <vt:lpstr>PowerPoint Presentation</vt:lpstr>
      <vt:lpstr>ABOUT ITG</vt:lpstr>
      <vt:lpstr>OUR MISSION</vt:lpstr>
      <vt:lpstr>Why ITG </vt:lpstr>
      <vt:lpstr>DIRECTOR, IT Gopeshwar </vt:lpstr>
      <vt:lpstr>COURSES OFFERED </vt:lpstr>
      <vt:lpstr>GROWTH INTAKE AT A GLANCE</vt:lpstr>
      <vt:lpstr>GROWTH INTAKE AT A GLANCE Cont.</vt:lpstr>
      <vt:lpstr>OUR ESTEEMED FACULTY</vt:lpstr>
      <vt:lpstr>Faculty Research Publications &amp; Citations </vt:lpstr>
      <vt:lpstr>Infrastructure</vt:lpstr>
      <vt:lpstr>Facilities</vt:lpstr>
      <vt:lpstr>ITG CAMPUS GLORY</vt:lpstr>
      <vt:lpstr>ITG CAMPUS GLORY Cont.</vt:lpstr>
      <vt:lpstr>PRESS CLIPINGS</vt:lpstr>
      <vt:lpstr>FUTURE PLANS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alkesh</dc:creator>
  <cp:lastModifiedBy>Windows User</cp:lastModifiedBy>
  <cp:revision>164</cp:revision>
  <dcterms:created xsi:type="dcterms:W3CDTF">2014-10-30T06:06:51Z</dcterms:created>
  <dcterms:modified xsi:type="dcterms:W3CDTF">2017-04-13T01:54:55Z</dcterms:modified>
</cp:coreProperties>
</file>