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5" r:id="rId16"/>
    <p:sldId id="273" r:id="rId17"/>
    <p:sldId id="274" r:id="rId18"/>
    <p:sldId id="276" r:id="rId19"/>
    <p:sldId id="277" r:id="rId20"/>
    <p:sldId id="279" r:id="rId21"/>
    <p:sldId id="278" r:id="rId22"/>
    <p:sldId id="280" r:id="rId23"/>
    <p:sldId id="281" r:id="rId24"/>
    <p:sldId id="26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1"/>
                <c:pt idx="0">
                  <c:v>132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1"/>
                <c:pt idx="0">
                  <c:v>95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Sheet1!$D$2:$D$5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211840"/>
        <c:axId val="68213376"/>
      </c:barChart>
      <c:catAx>
        <c:axId val="68211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8213376"/>
        <c:crosses val="autoZero"/>
        <c:auto val="1"/>
        <c:lblAlgn val="ctr"/>
        <c:lblOffset val="100"/>
        <c:noMultiLvlLbl val="0"/>
      </c:catAx>
      <c:valAx>
        <c:axId val="6821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211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24006276389364373"/>
          <c:y val="0.87022566392222345"/>
          <c:w val="0.51987447221271244"/>
          <c:h val="0.112262481103513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4448-1ABA-42DB-B69F-44726C06D2E6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9307-527D-4E8F-AD90-E47F7973B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7509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4448-1ABA-42DB-B69F-44726C06D2E6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9307-527D-4E8F-AD90-E47F7973B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2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4448-1ABA-42DB-B69F-44726C06D2E6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9307-527D-4E8F-AD90-E47F7973B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5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4448-1ABA-42DB-B69F-44726C06D2E6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9307-527D-4E8F-AD90-E47F7973B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95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4448-1ABA-42DB-B69F-44726C06D2E6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9307-527D-4E8F-AD90-E47F7973B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9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4448-1ABA-42DB-B69F-44726C06D2E6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9307-527D-4E8F-AD90-E47F7973B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11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4448-1ABA-42DB-B69F-44726C06D2E6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9307-527D-4E8F-AD90-E47F7973B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31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4448-1ABA-42DB-B69F-44726C06D2E6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9307-527D-4E8F-AD90-E47F7973B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9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4448-1ABA-42DB-B69F-44726C06D2E6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9307-527D-4E8F-AD90-E47F7973B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1403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4448-1ABA-42DB-B69F-44726C06D2E6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9307-527D-4E8F-AD90-E47F7973B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527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4448-1ABA-42DB-B69F-44726C06D2E6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9307-527D-4E8F-AD90-E47F7973B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0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44448-1ABA-42DB-B69F-44726C06D2E6}" type="datetimeFigureOut">
              <a:rPr lang="en-US" smtClean="0"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A9307-527D-4E8F-AD90-E47F7973B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99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695" y="224852"/>
            <a:ext cx="9144000" cy="794479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Village Survey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8567" y="4931764"/>
            <a:ext cx="9144000" cy="124418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Presentation on one day visit to “SIROUN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 March 2016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180" y="1289155"/>
            <a:ext cx="6700603" cy="3402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690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388" y="407964"/>
            <a:ext cx="10515600" cy="22930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Sources of Irrigation</a:t>
            </a:r>
          </a:p>
          <a:p>
            <a:pPr marL="0" indent="0"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cs typeface="Arial" panose="020B0604020202020204" pitchFamily="34" charset="0"/>
              </a:rPr>
              <a:t>River water</a:t>
            </a:r>
          </a:p>
          <a:p>
            <a:r>
              <a:rPr lang="en-US" dirty="0" smtClean="0">
                <a:cs typeface="Arial" panose="020B0604020202020204" pitchFamily="34" charset="0"/>
              </a:rPr>
              <a:t>Indigenous canals</a:t>
            </a:r>
          </a:p>
          <a:p>
            <a:r>
              <a:rPr lang="en-US" dirty="0" smtClean="0">
                <a:cs typeface="Arial" panose="020B0604020202020204" pitchFamily="34" charset="0"/>
              </a:rPr>
              <a:t>Rain water</a:t>
            </a: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85" y="3228535"/>
            <a:ext cx="4901784" cy="2933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891134" y="3676631"/>
            <a:ext cx="594448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Agricultural aspects </a:t>
            </a:r>
          </a:p>
          <a:p>
            <a:endParaRPr lang="en-US" sz="2400" b="1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Arial" panose="020B0604020202020204" pitchFamily="34" charset="0"/>
              </a:rPr>
              <a:t>Agriculture strongly dependent on      Labour force.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Arial" panose="020B0604020202020204" pitchFamily="34" charset="0"/>
              </a:rPr>
              <a:t>100% Labour are from village.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cs typeface="Arial" panose="020B0604020202020204" pitchFamily="34" charset="0"/>
              </a:rPr>
              <a:t>No chemical fertilizers are used</a:t>
            </a:r>
            <a:endParaRPr lang="en-US" sz="2800" dirty="0"/>
          </a:p>
        </p:txBody>
      </p:sp>
      <p:pic>
        <p:nvPicPr>
          <p:cNvPr id="4098" name="Picture 2" descr="C:\Users\kandwal ji\Desktop\itg pic\20170317_1216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644" y="344773"/>
            <a:ext cx="4976734" cy="2687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11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741" y="254833"/>
            <a:ext cx="10515600" cy="914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Problems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741" y="1507807"/>
            <a:ext cx="10515600" cy="4400624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cs typeface="Arial" panose="020B0604020202020204" pitchFamily="34" charset="0"/>
              </a:rPr>
              <a:t>Low level of living.</a:t>
            </a:r>
          </a:p>
          <a:p>
            <a:pPr algn="just"/>
            <a:r>
              <a:rPr lang="en-US" dirty="0" smtClean="0">
                <a:cs typeface="Arial" panose="020B0604020202020204" pitchFamily="34" charset="0"/>
              </a:rPr>
              <a:t>No transportation.</a:t>
            </a:r>
          </a:p>
          <a:p>
            <a:pPr algn="just"/>
            <a:r>
              <a:rPr lang="en-US" dirty="0" smtClean="0">
                <a:cs typeface="Arial" panose="020B0604020202020204" pitchFamily="34" charset="0"/>
              </a:rPr>
              <a:t>No medical facilities.</a:t>
            </a:r>
          </a:p>
          <a:p>
            <a:pPr algn="just"/>
            <a:r>
              <a:rPr lang="en-US" dirty="0" smtClean="0">
                <a:cs typeface="Arial" panose="020B0604020202020204" pitchFamily="34" charset="0"/>
              </a:rPr>
              <a:t>Lack of secondary education.</a:t>
            </a:r>
          </a:p>
          <a:p>
            <a:pPr algn="just"/>
            <a:r>
              <a:rPr lang="en-US" dirty="0" smtClean="0">
                <a:cs typeface="Arial" panose="020B0604020202020204" pitchFamily="34" charset="0"/>
              </a:rPr>
              <a:t>No safety from wild animals.</a:t>
            </a:r>
          </a:p>
          <a:p>
            <a:pPr algn="just"/>
            <a:r>
              <a:rPr lang="en-US" dirty="0" smtClean="0">
                <a:cs typeface="Arial" panose="020B0604020202020204" pitchFamily="34" charset="0"/>
              </a:rPr>
              <a:t>Use of traditional tools in farming.</a:t>
            </a:r>
          </a:p>
          <a:p>
            <a:pPr algn="just"/>
            <a:r>
              <a:rPr lang="en-US" dirty="0" smtClean="0">
                <a:cs typeface="Arial" panose="020B0604020202020204" pitchFamily="34" charset="0"/>
              </a:rPr>
              <a:t>No hybridization in farming.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325" y="974360"/>
            <a:ext cx="3857625" cy="4377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54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930" y="967495"/>
            <a:ext cx="10515600" cy="4351338"/>
          </a:xfrm>
        </p:spPr>
        <p:txBody>
          <a:bodyPr/>
          <a:lstStyle/>
          <a:p>
            <a:pPr algn="just"/>
            <a:r>
              <a:rPr lang="en-US" dirty="0" smtClean="0">
                <a:cs typeface="Arial" panose="020B0604020202020204" pitchFamily="34" charset="0"/>
              </a:rPr>
              <a:t>Lack of awareness about government policies.</a:t>
            </a:r>
          </a:p>
          <a:p>
            <a:pPr algn="just"/>
            <a:r>
              <a:rPr lang="en-US" dirty="0" smtClean="0">
                <a:cs typeface="Arial" panose="020B0604020202020204" pitchFamily="34" charset="0"/>
              </a:rPr>
              <a:t>Improper irrigation methods.</a:t>
            </a:r>
          </a:p>
          <a:p>
            <a:pPr algn="just"/>
            <a:r>
              <a:rPr lang="en-US" dirty="0" smtClean="0">
                <a:cs typeface="Arial" panose="020B0604020202020204" pitchFamily="34" charset="0"/>
              </a:rPr>
              <a:t>No street lights.</a:t>
            </a:r>
          </a:p>
          <a:p>
            <a:pPr algn="just"/>
            <a:r>
              <a:rPr lang="en-US" dirty="0" smtClean="0">
                <a:cs typeface="Arial" panose="020B0604020202020204" pitchFamily="34" charset="0"/>
              </a:rPr>
              <a:t>People unwilling to live in the village after job.</a:t>
            </a:r>
          </a:p>
          <a:p>
            <a:pPr algn="just"/>
            <a:r>
              <a:rPr lang="en-US" dirty="0" smtClean="0">
                <a:cs typeface="Arial" panose="020B0604020202020204" pitchFamily="34" charset="0"/>
              </a:rPr>
              <a:t>Improper sanitation.</a:t>
            </a:r>
          </a:p>
          <a:p>
            <a:pPr algn="just"/>
            <a:r>
              <a:rPr lang="en-US" dirty="0" smtClean="0">
                <a:cs typeface="Arial" panose="020B0604020202020204" pitchFamily="34" charset="0"/>
              </a:rPr>
              <a:t>Lack of knowledge about modern living standards.</a:t>
            </a:r>
          </a:p>
          <a:p>
            <a:pPr algn="just"/>
            <a:r>
              <a:rPr lang="en-US" dirty="0" smtClean="0">
                <a:cs typeface="Arial" panose="020B0604020202020204" pitchFamily="34" charset="0"/>
              </a:rPr>
              <a:t>Lack of knowledge to use the advance technology like they are using mortar(okhli), chakki.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99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Suggestions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cs typeface="Arial" panose="020B0604020202020204" pitchFamily="34" charset="0"/>
              </a:rPr>
              <a:t>Construction of road upto village must be done by the government so that people may connect directly to the commercial area.</a:t>
            </a:r>
          </a:p>
          <a:p>
            <a:pPr algn="just"/>
            <a:r>
              <a:rPr lang="en-US" dirty="0" smtClean="0">
                <a:cs typeface="Arial" panose="020B0604020202020204" pitchFamily="34" charset="0"/>
              </a:rPr>
              <a:t>Primary </a:t>
            </a:r>
            <a:r>
              <a:rPr lang="en-US" dirty="0">
                <a:cs typeface="Arial" panose="020B0604020202020204" pitchFamily="34" charset="0"/>
              </a:rPr>
              <a:t>M</a:t>
            </a:r>
            <a:r>
              <a:rPr lang="en-US" dirty="0" smtClean="0">
                <a:cs typeface="Arial" panose="020B0604020202020204" pitchFamily="34" charset="0"/>
              </a:rPr>
              <a:t>edical Centre should be established.</a:t>
            </a:r>
          </a:p>
          <a:p>
            <a:pPr algn="just"/>
            <a:r>
              <a:rPr lang="en-US" dirty="0" smtClean="0">
                <a:cs typeface="Arial" panose="020B0604020202020204" pitchFamily="34" charset="0"/>
              </a:rPr>
              <a:t>Higher education must be provided in the village school.</a:t>
            </a:r>
          </a:p>
          <a:p>
            <a:pPr algn="just"/>
            <a:r>
              <a:rPr lang="en-US" dirty="0" smtClean="0">
                <a:cs typeface="Arial" panose="020B0604020202020204" pitchFamily="34" charset="0"/>
              </a:rPr>
              <a:t>Electric Fencing should be done around the village.</a:t>
            </a:r>
          </a:p>
          <a:p>
            <a:pPr algn="just"/>
            <a:r>
              <a:rPr lang="en-US" dirty="0" smtClean="0">
                <a:cs typeface="Arial" panose="020B0604020202020204" pitchFamily="34" charset="0"/>
              </a:rPr>
              <a:t>Modern tools and methods of agriculture must be employed (electric powered plough, hybrid seeds, aged cowdung).</a:t>
            </a:r>
          </a:p>
          <a:p>
            <a:pPr algn="just"/>
            <a:r>
              <a:rPr lang="en-US" dirty="0" smtClean="0">
                <a:cs typeface="Arial" panose="020B0604020202020204" pitchFamily="34" charset="0"/>
              </a:rPr>
              <a:t>Awareness campaign must be organized in frequent manner.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73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523" y="840887"/>
            <a:ext cx="10515600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cs typeface="Arial" panose="020B0604020202020204" pitchFamily="34" charset="0"/>
              </a:rPr>
              <a:t>Use of pumps and sprinklers to provide proper water supply in the fields.</a:t>
            </a:r>
          </a:p>
          <a:p>
            <a:pPr algn="just"/>
            <a:r>
              <a:rPr lang="en-US" dirty="0" smtClean="0">
                <a:cs typeface="Arial" panose="020B0604020202020204" pitchFamily="34" charset="0"/>
              </a:rPr>
              <a:t>Lighting must be done along the street so that people can go even at night with ease.</a:t>
            </a:r>
          </a:p>
          <a:p>
            <a:pPr algn="just"/>
            <a:r>
              <a:rPr lang="en-US" dirty="0" smtClean="0">
                <a:cs typeface="Arial" panose="020B0604020202020204" pitchFamily="34" charset="0"/>
              </a:rPr>
              <a:t>Motivate people to live in the village and work for its development.</a:t>
            </a:r>
          </a:p>
          <a:p>
            <a:pPr algn="just"/>
            <a:r>
              <a:rPr lang="en-US" dirty="0" smtClean="0">
                <a:cs typeface="Arial" panose="020B0604020202020204" pitchFamily="34" charset="0"/>
              </a:rPr>
              <a:t>Sewer lines should be laid for proper sanitation.</a:t>
            </a:r>
          </a:p>
          <a:p>
            <a:pPr algn="just"/>
            <a:r>
              <a:rPr lang="en-US" dirty="0" smtClean="0">
                <a:cs typeface="Arial" panose="020B0604020202020204" pitchFamily="34" charset="0"/>
              </a:rPr>
              <a:t>Modern technologies like electric motor and thresher should be used for faster and efficient grinding and threshing.</a:t>
            </a:r>
          </a:p>
          <a:p>
            <a:pPr algn="just"/>
            <a:r>
              <a:rPr lang="en-US" dirty="0" smtClean="0">
                <a:cs typeface="Arial" panose="020B0604020202020204" pitchFamily="34" charset="0"/>
              </a:rPr>
              <a:t>As there is a plenty of cowdung, a biogas plant can be setup for the convenient gas supply for household use.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1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4321" y="164893"/>
            <a:ext cx="9633679" cy="97436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4400" dirty="0"/>
              <a:t>After one year </a:t>
            </a:r>
            <a:r>
              <a:rPr lang="en-US" sz="4400" dirty="0">
                <a:solidFill>
                  <a:srgbClr val="FF0000"/>
                </a:solidFill>
                <a:latin typeface="Arial Black" panose="020B0A04020102020204" pitchFamily="34" charset="0"/>
              </a:rPr>
              <a:t>Village Survey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171607"/>
            <a:ext cx="9144000" cy="137909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Mechanical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Engineering student </a:t>
            </a:r>
            <a:r>
              <a:rPr lang="en-US" dirty="0">
                <a:latin typeface="Arial" pitchFamily="34" charset="0"/>
                <a:cs typeface="Arial" pitchFamily="34" charset="0"/>
              </a:rPr>
              <a:t>(Batch 2014-2018) 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faculties of mechanical department  </a:t>
            </a:r>
            <a:r>
              <a:rPr lang="en-US" dirty="0">
                <a:latin typeface="Arial" pitchFamily="34" charset="0"/>
                <a:cs typeface="Arial" pitchFamily="34" charset="0"/>
              </a:rPr>
              <a:t>to visit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Siroun</a:t>
            </a:r>
            <a:r>
              <a:rPr lang="en-US" dirty="0">
                <a:latin typeface="Arial" pitchFamily="34" charset="0"/>
                <a:cs typeface="Arial" pitchFamily="34" charset="0"/>
              </a:rPr>
              <a:t> village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11 April 2017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kandwal ji\Desktop\itg pic\20170317_1113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993" y="1319134"/>
            <a:ext cx="5681273" cy="3417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434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888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/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		</a:t>
            </a:r>
            <a:br>
              <a:rPr lang="en-US" sz="1600" dirty="0" smtClean="0">
                <a:solidFill>
                  <a:prstClr val="black"/>
                </a:solidFill>
                <a:latin typeface="Calibri"/>
              </a:rPr>
            </a:br>
            <a:r>
              <a:rPr lang="en-US" sz="1600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	</a:t>
            </a:r>
            <a: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Mechanical 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1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Year Students (Batch 2014-2018)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100" b="1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Group </a:t>
            </a:r>
            <a:r>
              <a:rPr lang="en-US" sz="3100" b="1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Heads</a:t>
            </a:r>
            <a:r>
              <a:rPr lang="en-US" sz="31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n-US" sz="31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n-US" sz="16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100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Nitish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Srivastava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sz="21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2100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Subham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Nautiyal</a:t>
            </a:r>
            <a:endParaRPr lang="en-US" sz="2100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lang="en-US" sz="2100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Akhilesh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Rangarh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sz="21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lang="en-US" sz="2100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Nitin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Rawat</a:t>
            </a:r>
            <a:endParaRPr lang="en-US" sz="2100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Naveen </a:t>
            </a:r>
            <a:r>
              <a:rPr lang="en-US" sz="2100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Rawat</a:t>
            </a:r>
            <a:endParaRPr lang="en-US" sz="2100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lang="en-US" sz="2100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Lokesh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Kandpal</a:t>
            </a:r>
            <a:endParaRPr lang="en-US" sz="2100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</a:t>
            </a:r>
            <a:endParaRPr lang="en-US" sz="21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100" b="1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In </a:t>
            </a:r>
            <a:r>
              <a:rPr lang="en-US" sz="3100" b="1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the supervision of  faculties of Mechanical Engineering Dept.</a:t>
            </a:r>
            <a:br>
              <a:rPr lang="en-US" sz="3100" b="1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3100" b="1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n-US" sz="3100" b="1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Mr.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Sandeep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Kandwal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(H.O.D.)</a:t>
            </a:r>
            <a:br>
              <a:rPr lang="en-US" sz="21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Mr.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Hemant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Chauhan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sz="21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Mr. Dinesh Kumar </a:t>
            </a:r>
            <a:r>
              <a:rPr lang="en-US" sz="21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Chauhan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sz="21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Mr. </a:t>
            </a:r>
            <a:r>
              <a:rPr lang="en-US" sz="2100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Arun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negi</a:t>
            </a:r>
            <a:r>
              <a:rPr lang="en-US" sz="21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sz="21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628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4754"/>
            <a:ext cx="10515600" cy="1154243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800" dirty="0" smtClean="0"/>
              <a:t>	After one year of village survey team find villagers are more aware than before in every field which our team discussed last year. Which are following…..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465" y="1858780"/>
            <a:ext cx="5397709" cy="43921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Solar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Energy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cs typeface="Arial" panose="020B0604020202020204" pitchFamily="34" charset="0"/>
              </a:rPr>
              <a:t>Villagers using Solar energy to Lighting Electric Bulb, LED, street </a:t>
            </a:r>
            <a:r>
              <a:rPr lang="en-US" dirty="0">
                <a:cs typeface="Arial" panose="020B0604020202020204" pitchFamily="34" charset="0"/>
              </a:rPr>
              <a:t>bulb in </a:t>
            </a:r>
            <a:r>
              <a:rPr lang="en-US" dirty="0" smtClean="0">
                <a:cs typeface="Arial" panose="020B0604020202020204" pitchFamily="34" charset="0"/>
              </a:rPr>
              <a:t>night.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cs typeface="Arial" panose="020B0604020202020204" pitchFamily="34" charset="0"/>
              </a:rPr>
              <a:t>also using solar to cooking food.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cs typeface="Arial" panose="020B0604020202020204" pitchFamily="34" charset="0"/>
              </a:rPr>
              <a:t>Panels </a:t>
            </a:r>
            <a:r>
              <a:rPr lang="en-US" dirty="0">
                <a:cs typeface="Arial" panose="020B0604020202020204" pitchFamily="34" charset="0"/>
              </a:rPr>
              <a:t>are installed by UREDA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>
                <a:cs typeface="Arial" panose="020B0604020202020204" pitchFamily="34" charset="0"/>
              </a:rPr>
              <a:t>90% of cost is beard by the UREDA for installation of solar panel</a:t>
            </a:r>
          </a:p>
          <a:p>
            <a:pPr marL="0" indent="0" algn="just">
              <a:buNone/>
            </a:pP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kandwal ji\Desktop\itg pic\IMG_20170317_1116284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741" y="1858780"/>
            <a:ext cx="5231567" cy="3297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821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4617"/>
            <a:ext cx="4258456" cy="1274163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Harvesting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832" y="2578308"/>
            <a:ext cx="10687987" cy="2503357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dirty="0">
                <a:cs typeface="Arial" pitchFamily="34" charset="0"/>
              </a:rPr>
              <a:t>I</a:t>
            </a:r>
            <a:r>
              <a:rPr lang="en-US" dirty="0" smtClean="0">
                <a:cs typeface="Arial" pitchFamily="34" charset="0"/>
              </a:rPr>
              <a:t>t </a:t>
            </a:r>
            <a:r>
              <a:rPr lang="en-US" dirty="0">
                <a:cs typeface="Arial" pitchFamily="34" charset="0"/>
              </a:rPr>
              <a:t>is very difficult to provide the water from the river to the agriculture field.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cs typeface="Arial" pitchFamily="34" charset="0"/>
              </a:rPr>
              <a:t>So </a:t>
            </a:r>
            <a:r>
              <a:rPr lang="en-US" dirty="0">
                <a:cs typeface="Arial" pitchFamily="34" charset="0"/>
              </a:rPr>
              <a:t>the rain water storage and using it for agriculture is the only effectively solution for better crop production</a:t>
            </a:r>
            <a:r>
              <a:rPr lang="en-US" dirty="0" smtClean="0">
                <a:cs typeface="Arial" pitchFamily="34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>
                <a:cs typeface="Arial" pitchFamily="34" charset="0"/>
              </a:rPr>
              <a:t>Villagers harvest rain water in a pond and use it as drinking water for </a:t>
            </a:r>
            <a:r>
              <a:rPr lang="en-US" dirty="0" smtClean="0">
                <a:cs typeface="Arial" pitchFamily="34" charset="0"/>
              </a:rPr>
              <a:t>Animal. and agriculture</a:t>
            </a:r>
            <a:endParaRPr lang="en-US" dirty="0">
              <a:cs typeface="Arial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dirty="0">
                <a:cs typeface="Arial" pitchFamily="34" charset="0"/>
              </a:rPr>
              <a:t>After one year of visit, we found that villagers are not carrying water from the river which is </a:t>
            </a:r>
            <a:r>
              <a:rPr lang="en-US" dirty="0" smtClean="0">
                <a:cs typeface="Arial" pitchFamily="34" charset="0"/>
              </a:rPr>
              <a:t>1 </a:t>
            </a:r>
            <a:r>
              <a:rPr lang="en-US" dirty="0">
                <a:cs typeface="Arial" pitchFamily="34" charset="0"/>
              </a:rPr>
              <a:t>km far away in hill areas, resulting in reducing the effort of the people.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672" y="119921"/>
            <a:ext cx="5074171" cy="2353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2988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9548" y="209862"/>
            <a:ext cx="9663658" cy="704539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Agriculture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715" y="404778"/>
            <a:ext cx="5221574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2251" y="1162376"/>
            <a:ext cx="57112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/>
              <a:t>After one year, we found that villagers are using hybrid seeds for farming, resulting in better production with less </a:t>
            </a:r>
            <a:r>
              <a:rPr lang="en-US" sz="2800" dirty="0" smtClean="0"/>
              <a:t>favorable </a:t>
            </a:r>
            <a:r>
              <a:rPr lang="en-US" sz="2800" dirty="0"/>
              <a:t>condition.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50898" y="4195810"/>
            <a:ext cx="55013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/>
              <a:t>As the soil in hill area is not suitable for good production but after using the hybrid seeds, farmer improve the production of crop with better quality.</a:t>
            </a:r>
          </a:p>
        </p:txBody>
      </p:sp>
      <p:pic>
        <p:nvPicPr>
          <p:cNvPr id="2053" name="Picture 5" descr="C:\Users\kandwal ji\Desktop\itg pic\20170317_1045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1" y="3730477"/>
            <a:ext cx="5591332" cy="2712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016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0842" y="0"/>
            <a:ext cx="1097280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Mechanical 3</a:t>
            </a:r>
            <a:r>
              <a:rPr lang="en-US" sz="28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Year Students (Batch 2013-2017)</a:t>
            </a:r>
          </a:p>
          <a:p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Group Heads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Bhupender Kumar Mahur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Ankur Chaudhary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Ashutosh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Bhatt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Priyanshu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Upreti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Miral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Kumar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Gautam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Govind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ingh Negi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Aksh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Adlakha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 the supervision of  faculties of Mechanical Engineering Dept.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Mr. Sandeep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Kandwal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(H.O.D.)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Mr. Hemant Chauhan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Mr. Dinesh Kumar Chauhan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Mr.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Sriyak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Yadav</a:t>
            </a:r>
          </a:p>
          <a:p>
            <a:endParaRPr lang="en-US" sz="2400" dirty="0">
              <a:latin typeface="Arial Black" panose="020B0A04020102020204" pitchFamily="34" charset="0"/>
            </a:endParaRPr>
          </a:p>
          <a:p>
            <a:endParaRPr lang="en-US" sz="2400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908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Plough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with seeds pouring technology</a:t>
            </a:r>
          </a:p>
        </p:txBody>
      </p:sp>
      <p:sp>
        <p:nvSpPr>
          <p:cNvPr id="3" name="Rectangle 2"/>
          <p:cNvSpPr/>
          <p:nvPr/>
        </p:nvSpPr>
        <p:spPr>
          <a:xfrm>
            <a:off x="929390" y="1678820"/>
            <a:ext cx="56812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IN" sz="2800" dirty="0"/>
              <a:t>One year before, we provide the design for plough with seeds pouring technology.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IN" sz="28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IN" sz="2800" dirty="0"/>
              <a:t>Now days they are using seeds pouring technique in plough with slight design change.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IN" sz="28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IN" sz="2800" dirty="0"/>
              <a:t>It reduces extra effort and time of seed pouring in the soil.</a:t>
            </a:r>
          </a:p>
        </p:txBody>
      </p:sp>
      <p:pic>
        <p:nvPicPr>
          <p:cNvPr id="4" name="Picture 4" descr="C:\Users\kandwal ji\Desktop\itg pic\IMG_20170317_1125381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637" y="1675789"/>
            <a:ext cx="3057995" cy="4191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011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Portable husk removing </a:t>
            </a:r>
            <a:r>
              <a:rPr lang="en-US" sz="2800" b="1" dirty="0" smtClean="0">
                <a:solidFill>
                  <a:srgbClr val="FF0000"/>
                </a:solidFill>
              </a:rPr>
              <a:t>tools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4286" y="1599723"/>
            <a:ext cx="551138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IN" sz="2800" dirty="0"/>
              <a:t>Last year it is suggested to the villagers to use portable husk removing machine, now we seen that the portable husk removing </a:t>
            </a:r>
            <a:r>
              <a:rPr lang="en-IN" sz="2800" dirty="0" smtClean="0"/>
              <a:t>tools </a:t>
            </a:r>
            <a:r>
              <a:rPr lang="en-IN" sz="2800" dirty="0"/>
              <a:t>is implemented by the villagers.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IN" sz="28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IN" sz="2800" dirty="0"/>
              <a:t>This machine reduces the effort of the villagers and it is available at a subsidised  rate.</a:t>
            </a:r>
          </a:p>
        </p:txBody>
      </p:sp>
      <p:pic>
        <p:nvPicPr>
          <p:cNvPr id="6" name="Picture 2" descr="C:\Users\kandwal ji\Desktop\itg pic\20170317_1149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906" y="1491322"/>
            <a:ext cx="3792511" cy="4100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807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883"/>
            <a:ext cx="10515600" cy="103432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Polly-house Agriculture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514662" y="4062810"/>
            <a:ext cx="111926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800" dirty="0"/>
              <a:t>Government provide Subsidy to the villagers  to implement the Poly-house up to 50% to promote better life to farmers.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800" dirty="0"/>
              <a:t>Some NGO’s like </a:t>
            </a:r>
            <a:r>
              <a:rPr lang="en-US" sz="2800" dirty="0" err="1"/>
              <a:t>Aajivika</a:t>
            </a:r>
            <a:r>
              <a:rPr lang="en-US" sz="2800" dirty="0"/>
              <a:t>, Hark provides helping hand to farmer for better cultivation of crop and provide training to the farmers.</a:t>
            </a:r>
          </a:p>
        </p:txBody>
      </p:sp>
      <p:sp>
        <p:nvSpPr>
          <p:cNvPr id="5" name="Rectangle 4"/>
          <p:cNvSpPr/>
          <p:nvPr/>
        </p:nvSpPr>
        <p:spPr>
          <a:xfrm>
            <a:off x="514662" y="1566074"/>
            <a:ext cx="111926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800" dirty="0"/>
              <a:t>One year before, Villagers are advised to cultivate cash crop like vegetables &amp; flowers for better life.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800" dirty="0"/>
              <a:t>After one year, Some people of the village uses Polly-house technology to cultivate unseasonal vegetables with better quality and production rate to get good market price.</a:t>
            </a:r>
          </a:p>
        </p:txBody>
      </p:sp>
    </p:spTree>
    <p:extLst>
      <p:ext uri="{BB962C8B-B14F-4D97-AF65-F5344CB8AC3E}">
        <p14:creationId xmlns:p14="http://schemas.microsoft.com/office/powerpoint/2010/main" val="3116279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44577"/>
            <a:ext cx="9144000" cy="139408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Presently working Projects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en-US" sz="2800" dirty="0" smtClean="0">
                <a:solidFill>
                  <a:srgbClr val="FF0000"/>
                </a:solidFill>
              </a:rPr>
              <a:t> villagers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63711"/>
            <a:ext cx="9144000" cy="3477719"/>
          </a:xfrm>
        </p:spPr>
        <p:txBody>
          <a:bodyPr/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dirty="0" smtClean="0"/>
              <a:t>Presently Student and faculty team working on portable seed </a:t>
            </a:r>
            <a:r>
              <a:rPr lang="en-US" dirty="0" err="1" smtClean="0"/>
              <a:t>ploughing</a:t>
            </a:r>
            <a:r>
              <a:rPr lang="en-US" dirty="0" smtClean="0"/>
              <a:t> machine.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dirty="0" smtClean="0"/>
              <a:t>Portable rice planting machine for hill area fields.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nd share knowledge with villagers to how we made composite for roof shade with easily available raw material in hill area.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96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2844" y="2785390"/>
            <a:ext cx="882937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Thank You</a:t>
            </a:r>
            <a:endParaRPr lang="en-US" sz="6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46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Arial Black" panose="020B0A04020102020204" pitchFamily="34" charset="0"/>
              </a:rPr>
              <a:t>DESCRIPTION</a:t>
            </a:r>
            <a:endParaRPr lang="en-US" sz="60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1574398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Name :- Siroun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Block :- Dasholi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District :- Chamoli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Gram Pradhan :- Smt. Asha devi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Population(Approx.) :- 45 Families	</a:t>
            </a:r>
          </a:p>
          <a:p>
            <a:pPr lvl="8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Males -132</a:t>
            </a:r>
          </a:p>
          <a:p>
            <a:pPr lvl="8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Females -95</a:t>
            </a:r>
          </a:p>
          <a:p>
            <a:pPr marL="3657600" lvl="8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5055249"/>
            <a:ext cx="11023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Distance from our campus :- 3 Km (approx.)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Road Status :- Footpath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13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About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Siroun is a village in Chamoli district. </a:t>
            </a:r>
          </a:p>
          <a:p>
            <a:r>
              <a:rPr lang="en-US" dirty="0" smtClean="0"/>
              <a:t>It is about 5 km from the main district.</a:t>
            </a:r>
          </a:p>
          <a:p>
            <a:r>
              <a:rPr lang="en-US" dirty="0" smtClean="0"/>
              <a:t>It is situated uphills from the bank of tributary of Alaknanda river. </a:t>
            </a:r>
          </a:p>
          <a:p>
            <a:r>
              <a:rPr lang="en-US" dirty="0" smtClean="0"/>
              <a:t>It is connected to NH 58 via a 3 km footpath along with a bridge and a 2 km road. 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90688"/>
            <a:ext cx="5644662" cy="4119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806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TOTAL HOUSEHOLD:- 45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4295189"/>
              </p:ext>
            </p:extLst>
          </p:nvPr>
        </p:nvGraphicFramePr>
        <p:xfrm>
          <a:off x="838200" y="1825625"/>
          <a:ext cx="10515600" cy="4626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512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890971"/>
              </p:ext>
            </p:extLst>
          </p:nvPr>
        </p:nvGraphicFramePr>
        <p:xfrm>
          <a:off x="838200" y="1825625"/>
          <a:ext cx="10515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Infrastructure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Availability</a:t>
                      </a:r>
                      <a:endParaRPr lang="en-US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Primary Health Centre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Primary School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r>
                        <a:rPr lang="en-US" baseline="0" dirty="0" smtClean="0"/>
                        <a:t> School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Drinking Water Supply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Electricity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Post Office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Concrete Road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Bank 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Ration Shop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Market</a:t>
                      </a:r>
                      <a:endParaRPr 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 marL="91441" marR="91441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38199" y="407963"/>
            <a:ext cx="8066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Infrastructre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3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6" y="140677"/>
            <a:ext cx="3932237" cy="84674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Education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Village has government primary school.</a:t>
            </a:r>
          </a:p>
          <a:p>
            <a:endParaRPr lang="en-US" dirty="0" smtClean="0"/>
          </a:p>
          <a:p>
            <a:r>
              <a:rPr lang="en-US" b="1" dirty="0" smtClean="0"/>
              <a:t>School’s infrastructure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lvl="4"/>
            <a:r>
              <a:rPr lang="en-US" sz="2400" dirty="0" smtClean="0">
                <a:cs typeface="Arial" panose="020B0604020202020204" pitchFamily="34" charset="0"/>
              </a:rPr>
              <a:t>Concrete Building</a:t>
            </a:r>
          </a:p>
          <a:p>
            <a:pPr lvl="4"/>
            <a:r>
              <a:rPr lang="en-US" sz="2400" dirty="0" smtClean="0">
                <a:cs typeface="Arial" panose="020B0604020202020204" pitchFamily="34" charset="0"/>
              </a:rPr>
              <a:t>Adequate Water Supply</a:t>
            </a:r>
          </a:p>
          <a:p>
            <a:pPr lvl="4"/>
            <a:r>
              <a:rPr lang="en-US" sz="2400" dirty="0" smtClean="0">
                <a:cs typeface="Arial" panose="020B0604020202020204" pitchFamily="34" charset="0"/>
              </a:rPr>
              <a:t>Adequate Electricity</a:t>
            </a:r>
          </a:p>
          <a:p>
            <a:pPr lvl="4"/>
            <a:r>
              <a:rPr lang="en-US" sz="2400" dirty="0" smtClean="0">
                <a:cs typeface="Arial" panose="020B0604020202020204" pitchFamily="34" charset="0"/>
              </a:rPr>
              <a:t>Well Sanitation Facility</a:t>
            </a:r>
          </a:p>
          <a:p>
            <a:pPr lvl="4"/>
            <a:r>
              <a:rPr lang="en-US" sz="2400" dirty="0" smtClean="0">
                <a:cs typeface="Arial" panose="020B0604020202020204" pitchFamily="34" charset="0"/>
              </a:rPr>
              <a:t>Insufficient Teachers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01" y="2057400"/>
            <a:ext cx="4698609" cy="3811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911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EDUACTIONAL STATUS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1430247"/>
              </p:ext>
            </p:extLst>
          </p:nvPr>
        </p:nvGraphicFramePr>
        <p:xfrm>
          <a:off x="838200" y="1825625"/>
          <a:ext cx="10515600" cy="4474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74876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/>
                </a:tc>
              </a:tr>
              <a:tr h="715547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schooling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upto 5</a:t>
                      </a:r>
                      <a:r>
                        <a:rPr lang="en-US" sz="2000" b="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class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higher education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available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/>
                </a:tc>
              </a:tr>
              <a:tr h="745588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Located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inside the village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campus area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/>
                </a:tc>
              </a:tr>
              <a:tr h="773723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Sufficient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teacher as per number of students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playground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recreational facility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/>
                </a:tc>
              </a:tr>
              <a:tr h="703385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Adequate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water supply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mid day meal programme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/>
                </a:tc>
              </a:tr>
              <a:tr h="78779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moral values in students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private school/college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39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41311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AGRICULTURE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4252"/>
            <a:ext cx="4817012" cy="2726566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Well fertilized land.</a:t>
            </a:r>
          </a:p>
          <a:p>
            <a:r>
              <a:rPr lang="en-US" dirty="0" smtClean="0">
                <a:cs typeface="Arial" panose="020B0604020202020204" pitchFamily="34" charset="0"/>
              </a:rPr>
              <a:t>Main </a:t>
            </a:r>
            <a:r>
              <a:rPr lang="en-US" b="1" dirty="0" smtClean="0">
                <a:cs typeface="Arial" panose="020B0604020202020204" pitchFamily="34" charset="0"/>
              </a:rPr>
              <a:t>Crops</a:t>
            </a:r>
            <a:r>
              <a:rPr lang="en-US" dirty="0" smtClean="0">
                <a:cs typeface="Arial" panose="020B0604020202020204" pitchFamily="34" charset="0"/>
              </a:rPr>
              <a:t> Farming</a:t>
            </a:r>
          </a:p>
          <a:p>
            <a:pPr lvl="3"/>
            <a:r>
              <a:rPr lang="en-US" sz="2400" dirty="0" smtClean="0">
                <a:cs typeface="Arial" panose="020B0604020202020204" pitchFamily="34" charset="0"/>
              </a:rPr>
              <a:t>Wheat</a:t>
            </a:r>
          </a:p>
          <a:p>
            <a:pPr lvl="3"/>
            <a:r>
              <a:rPr lang="en-US" sz="2400" dirty="0" smtClean="0">
                <a:cs typeface="Arial" panose="020B0604020202020204" pitchFamily="34" charset="0"/>
              </a:rPr>
              <a:t>Rice</a:t>
            </a:r>
          </a:p>
          <a:p>
            <a:pPr lvl="3"/>
            <a:r>
              <a:rPr lang="en-US" sz="2400" dirty="0" smtClean="0">
                <a:cs typeface="Arial" panose="020B0604020202020204" pitchFamily="34" charset="0"/>
              </a:rPr>
              <a:t>Barley</a:t>
            </a:r>
          </a:p>
          <a:p>
            <a:pPr lvl="3"/>
            <a:r>
              <a:rPr lang="en-US" sz="2400" dirty="0" smtClean="0">
                <a:cs typeface="Arial" panose="020B0604020202020204" pitchFamily="34" charset="0"/>
              </a:rPr>
              <a:t>Maize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3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51" y="362100"/>
            <a:ext cx="5178160" cy="2810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895474" y="3473128"/>
            <a:ext cx="487680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Vegetables</a:t>
            </a:r>
          </a:p>
          <a:p>
            <a:pPr marL="1828800" lvl="3" indent="-457200">
              <a:buFont typeface="Arial" pitchFamily="34" charset="0"/>
              <a:buChar char="•"/>
            </a:pPr>
            <a:r>
              <a:rPr lang="en-US" sz="2600" dirty="0" smtClean="0">
                <a:cs typeface="Arial" panose="020B0604020202020204" pitchFamily="34" charset="0"/>
              </a:rPr>
              <a:t>Potato</a:t>
            </a:r>
          </a:p>
          <a:p>
            <a:pPr marL="1828800" lvl="3" indent="-457200">
              <a:buFont typeface="Arial" pitchFamily="34" charset="0"/>
              <a:buChar char="•"/>
            </a:pPr>
            <a:r>
              <a:rPr lang="en-US" sz="2600" dirty="0" smtClean="0">
                <a:cs typeface="Arial" panose="020B0604020202020204" pitchFamily="34" charset="0"/>
              </a:rPr>
              <a:t>Tomato</a:t>
            </a:r>
          </a:p>
          <a:p>
            <a:pPr marL="1828800" lvl="3" indent="-457200">
              <a:buFont typeface="Arial" pitchFamily="34" charset="0"/>
              <a:buChar char="•"/>
            </a:pPr>
            <a:r>
              <a:rPr lang="en-US" sz="2600" dirty="0" smtClean="0">
                <a:cs typeface="Arial" panose="020B0604020202020204" pitchFamily="34" charset="0"/>
              </a:rPr>
              <a:t>Peas</a:t>
            </a:r>
          </a:p>
          <a:p>
            <a:pPr marL="1828800" lvl="3" indent="-457200">
              <a:buFont typeface="Arial" pitchFamily="34" charset="0"/>
              <a:buChar char="•"/>
            </a:pPr>
            <a:r>
              <a:rPr lang="en-US" sz="2600" dirty="0" smtClean="0">
                <a:cs typeface="Arial" panose="020B0604020202020204" pitchFamily="34" charset="0"/>
              </a:rPr>
              <a:t>Garlic</a:t>
            </a:r>
          </a:p>
          <a:p>
            <a:pPr marL="1828800" lvl="3" indent="-457200">
              <a:buFont typeface="Arial" pitchFamily="34" charset="0"/>
              <a:buChar char="•"/>
            </a:pPr>
            <a:r>
              <a:rPr lang="en-US" sz="2600" dirty="0" smtClean="0">
                <a:cs typeface="Arial" panose="020B0604020202020204" pitchFamily="34" charset="0"/>
              </a:rPr>
              <a:t>Ginger</a:t>
            </a:r>
          </a:p>
          <a:p>
            <a:pPr marL="1828800" lvl="3" indent="-457200">
              <a:buFont typeface="Arial" pitchFamily="34" charset="0"/>
              <a:buChar char="•"/>
            </a:pPr>
            <a:r>
              <a:rPr lang="en-US" sz="2600" dirty="0" smtClean="0">
                <a:cs typeface="Arial" panose="020B0604020202020204" pitchFamily="34" charset="0"/>
              </a:rPr>
              <a:t>Turmeric</a:t>
            </a:r>
          </a:p>
          <a:p>
            <a:pPr marL="1828800" lvl="3" indent="-457200">
              <a:buFont typeface="Arial" pitchFamily="34" charset="0"/>
              <a:buChar char="•"/>
            </a:pPr>
            <a:r>
              <a:rPr lang="en-US" sz="2600" dirty="0" smtClean="0">
                <a:cs typeface="Arial" panose="020B0604020202020204" pitchFamily="34" charset="0"/>
              </a:rPr>
              <a:t>Onions</a:t>
            </a:r>
          </a:p>
        </p:txBody>
      </p:sp>
      <p:pic>
        <p:nvPicPr>
          <p:cNvPr id="1026" name="Picture 2" descr="C:\Users\kandwal ji\Desktop\itg pic\20170317_1045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93" y="3785085"/>
            <a:ext cx="5471410" cy="2700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28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</TotalTime>
  <Words>1039</Words>
  <Application>Microsoft Office PowerPoint</Application>
  <PresentationFormat>Custom</PresentationFormat>
  <Paragraphs>187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Village Survey</vt:lpstr>
      <vt:lpstr>PowerPoint Presentation</vt:lpstr>
      <vt:lpstr>DESCRIPTION</vt:lpstr>
      <vt:lpstr>About</vt:lpstr>
      <vt:lpstr>TOTAL HOUSEHOLD:- 45</vt:lpstr>
      <vt:lpstr>PowerPoint Presentation</vt:lpstr>
      <vt:lpstr>Education</vt:lpstr>
      <vt:lpstr>EDUACTIONAL STATUS</vt:lpstr>
      <vt:lpstr>AGRICULTURE</vt:lpstr>
      <vt:lpstr>PowerPoint Presentation</vt:lpstr>
      <vt:lpstr> Problems</vt:lpstr>
      <vt:lpstr>PowerPoint Presentation</vt:lpstr>
      <vt:lpstr>Suggestions</vt:lpstr>
      <vt:lpstr>PowerPoint Presentation</vt:lpstr>
      <vt:lpstr> After one year Village Survey</vt:lpstr>
      <vt:lpstr>       Mechanical 3rd Year Students (Batch 2014-2018) </vt:lpstr>
      <vt:lpstr> After one year of village survey team find villagers are more aware than before in every field which our team discussed last year. Which are following…..</vt:lpstr>
      <vt:lpstr>Water Harvesting</vt:lpstr>
      <vt:lpstr>Agriculture </vt:lpstr>
      <vt:lpstr>Plough with seeds pouring technology</vt:lpstr>
      <vt:lpstr>Portable husk removing tools</vt:lpstr>
      <vt:lpstr>Polly-house Agriculture</vt:lpstr>
      <vt:lpstr>Presently working Projects for villagers 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Village Survey</dc:title>
  <dc:creator>Ankur</dc:creator>
  <cp:lastModifiedBy>kandwal ji</cp:lastModifiedBy>
  <cp:revision>77</cp:revision>
  <dcterms:created xsi:type="dcterms:W3CDTF">2016-03-08T06:01:51Z</dcterms:created>
  <dcterms:modified xsi:type="dcterms:W3CDTF">2014-02-25T18:11:41Z</dcterms:modified>
</cp:coreProperties>
</file>